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Lst>
  <p:notesMasterIdLst>
    <p:notesMasterId r:id="rId72"/>
  </p:notesMasterIdLst>
  <p:handoutMasterIdLst>
    <p:handoutMasterId r:id="rId73"/>
  </p:handoutMasterIdLst>
  <p:sldIdLst>
    <p:sldId id="490" r:id="rId2"/>
    <p:sldId id="515" r:id="rId3"/>
    <p:sldId id="516" r:id="rId4"/>
    <p:sldId id="523" r:id="rId5"/>
    <p:sldId id="524" r:id="rId6"/>
    <p:sldId id="525" r:id="rId7"/>
    <p:sldId id="526" r:id="rId8"/>
    <p:sldId id="529" r:id="rId9"/>
    <p:sldId id="530" r:id="rId10"/>
    <p:sldId id="531" r:id="rId11"/>
    <p:sldId id="532" r:id="rId12"/>
    <p:sldId id="533" r:id="rId13"/>
    <p:sldId id="534" r:id="rId14"/>
    <p:sldId id="535" r:id="rId15"/>
    <p:sldId id="536" r:id="rId16"/>
    <p:sldId id="574" r:id="rId17"/>
    <p:sldId id="576" r:id="rId18"/>
    <p:sldId id="537" r:id="rId19"/>
    <p:sldId id="577" r:id="rId20"/>
    <p:sldId id="578" r:id="rId21"/>
    <p:sldId id="579" r:id="rId22"/>
    <p:sldId id="580" r:id="rId23"/>
    <p:sldId id="541" r:id="rId24"/>
    <p:sldId id="542" r:id="rId25"/>
    <p:sldId id="543" r:id="rId26"/>
    <p:sldId id="544" r:id="rId27"/>
    <p:sldId id="545" r:id="rId28"/>
    <p:sldId id="546" r:id="rId29"/>
    <p:sldId id="547" r:id="rId30"/>
    <p:sldId id="548" r:id="rId31"/>
    <p:sldId id="549" r:id="rId32"/>
    <p:sldId id="517" r:id="rId33"/>
    <p:sldId id="573" r:id="rId34"/>
    <p:sldId id="518" r:id="rId35"/>
    <p:sldId id="519" r:id="rId36"/>
    <p:sldId id="520" r:id="rId37"/>
    <p:sldId id="521" r:id="rId38"/>
    <p:sldId id="522" r:id="rId39"/>
    <p:sldId id="581" r:id="rId40"/>
    <p:sldId id="582" r:id="rId41"/>
    <p:sldId id="583" r:id="rId42"/>
    <p:sldId id="584" r:id="rId43"/>
    <p:sldId id="527" r:id="rId44"/>
    <p:sldId id="528" r:id="rId45"/>
    <p:sldId id="550" r:id="rId46"/>
    <p:sldId id="551" r:id="rId47"/>
    <p:sldId id="552" r:id="rId48"/>
    <p:sldId id="553" r:id="rId49"/>
    <p:sldId id="554" r:id="rId50"/>
    <p:sldId id="555" r:id="rId51"/>
    <p:sldId id="556" r:id="rId52"/>
    <p:sldId id="557" r:id="rId53"/>
    <p:sldId id="558" r:id="rId54"/>
    <p:sldId id="559" r:id="rId55"/>
    <p:sldId id="560" r:id="rId56"/>
    <p:sldId id="585" r:id="rId57"/>
    <p:sldId id="561" r:id="rId58"/>
    <p:sldId id="562" r:id="rId59"/>
    <p:sldId id="563" r:id="rId60"/>
    <p:sldId id="564" r:id="rId61"/>
    <p:sldId id="565" r:id="rId62"/>
    <p:sldId id="566" r:id="rId63"/>
    <p:sldId id="567" r:id="rId64"/>
    <p:sldId id="568" r:id="rId65"/>
    <p:sldId id="569" r:id="rId66"/>
    <p:sldId id="570" r:id="rId67"/>
    <p:sldId id="571" r:id="rId68"/>
    <p:sldId id="572" r:id="rId69"/>
    <p:sldId id="510" r:id="rId70"/>
    <p:sldId id="511" r:id="rId71"/>
  </p:sldIdLst>
  <p:sldSz cx="12192000" cy="6858000"/>
  <p:notesSz cx="6797675" cy="9926638"/>
  <p:custDataLst>
    <p:tags r:id="rId7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9AA05D"/>
    <a:srgbClr val="0900CB"/>
    <a:srgbClr val="A4A4A4"/>
    <a:srgbClr val="90DBFF"/>
    <a:srgbClr val="3A8097"/>
    <a:srgbClr val="FF9900"/>
    <a:srgbClr val="EF0000"/>
    <a:srgbClr val="D1D7DA"/>
    <a:srgbClr val="9DA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6" autoAdjust="0"/>
    <p:restoredTop sz="93765" autoAdjust="0"/>
  </p:normalViewPr>
  <p:slideViewPr>
    <p:cSldViewPr snapToObjects="1" showGuides="1">
      <p:cViewPr varScale="1">
        <p:scale>
          <a:sx n="98" d="100"/>
          <a:sy n="98" d="100"/>
        </p:scale>
        <p:origin x="114" y="492"/>
      </p:cViewPr>
      <p:guideLst/>
    </p:cSldViewPr>
  </p:slideViewPr>
  <p:outlineViewPr>
    <p:cViewPr>
      <p:scale>
        <a:sx n="33" d="100"/>
        <a:sy n="33" d="100"/>
      </p:scale>
      <p:origin x="0" y="-600"/>
    </p:cViewPr>
  </p:outlin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79" d="100"/>
          <a:sy n="79" d="100"/>
        </p:scale>
        <p:origin x="3900"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13.01.2022</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‹Nr.›</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‹Nr.›</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13.01.2022</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B280112D-8454-448C-8A04-1F3237E367D5}" type="slidenum">
              <a:rPr lang="de-DE" smtClean="0"/>
              <a:pPr/>
              <a:t>1</a:t>
            </a:fld>
            <a:endParaRPr lang="de-DE" dirty="0"/>
          </a:p>
        </p:txBody>
      </p:sp>
      <p:sp>
        <p:nvSpPr>
          <p:cNvPr id="6" name="Datumsplatzhalter 5"/>
          <p:cNvSpPr>
            <a:spLocks noGrp="1"/>
          </p:cNvSpPr>
          <p:nvPr>
            <p:ph type="dt" idx="11"/>
          </p:nvPr>
        </p:nvSpPr>
        <p:spPr/>
        <p:txBody>
          <a:bodyPr/>
          <a:lstStyle/>
          <a:p>
            <a:fld id="{205C729D-E78E-4966-9400-1CAB7A9827B3}" type="datetime1">
              <a:rPr lang="de-DE" smtClean="0"/>
              <a:pPr/>
              <a:t>13.01.2022</a:t>
            </a:fld>
            <a:endParaRPr lang="de-DE"/>
          </a:p>
        </p:txBody>
      </p:sp>
      <p:sp>
        <p:nvSpPr>
          <p:cNvPr id="7" name="Fußzeilenplatzhalter 6"/>
          <p:cNvSpPr>
            <a:spLocks noGrp="1"/>
          </p:cNvSpPr>
          <p:nvPr>
            <p:ph type="ftr" sz="quarter" idx="12"/>
          </p:nvPr>
        </p:nvSpPr>
        <p:spPr/>
        <p:txBody>
          <a:bodyPr/>
          <a:lstStyle/>
          <a:p>
            <a:r>
              <a:rPr lang="de-DE"/>
              <a:t>Text der Fußzeile</a:t>
            </a:r>
          </a:p>
        </p:txBody>
      </p:sp>
      <p:sp>
        <p:nvSpPr>
          <p:cNvPr id="20" name="Folienbildplatzhalter 19"/>
          <p:cNvSpPr>
            <a:spLocks noGrp="1" noRot="1" noChangeAspect="1"/>
          </p:cNvSpPr>
          <p:nvPr>
            <p:ph type="sldImg"/>
          </p:nvPr>
        </p:nvSpPr>
        <p:spPr>
          <a:xfrm>
            <a:off x="0" y="0"/>
            <a:ext cx="6796088" cy="3822700"/>
          </a:xfrm>
        </p:spPr>
      </p:sp>
      <p:sp>
        <p:nvSpPr>
          <p:cNvPr id="21" name="Notizenplatzhalter 20"/>
          <p:cNvSpPr>
            <a:spLocks noGrp="1"/>
          </p:cNvSpPr>
          <p:nvPr>
            <p:ph type="body" idx="1"/>
          </p:nvPr>
        </p:nvSpPr>
        <p:spPr/>
        <p:txBody>
          <a:bodyPr/>
          <a:lstStyle/>
          <a:p>
            <a:endParaRPr lang="de-DE"/>
          </a:p>
        </p:txBody>
      </p:sp>
    </p:spTree>
    <p:extLst>
      <p:ext uri="{BB962C8B-B14F-4D97-AF65-F5344CB8AC3E}">
        <p14:creationId xmlns:p14="http://schemas.microsoft.com/office/powerpoint/2010/main" val="24432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10</a:t>
            </a:fld>
            <a:endParaRPr lang="de-DE"/>
          </a:p>
        </p:txBody>
      </p:sp>
    </p:spTree>
    <p:extLst>
      <p:ext uri="{BB962C8B-B14F-4D97-AF65-F5344CB8AC3E}">
        <p14:creationId xmlns:p14="http://schemas.microsoft.com/office/powerpoint/2010/main" val="1748370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11</a:t>
            </a:fld>
            <a:endParaRPr lang="de-DE"/>
          </a:p>
        </p:txBody>
      </p:sp>
    </p:spTree>
    <p:extLst>
      <p:ext uri="{BB962C8B-B14F-4D97-AF65-F5344CB8AC3E}">
        <p14:creationId xmlns:p14="http://schemas.microsoft.com/office/powerpoint/2010/main" val="754003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12</a:t>
            </a:fld>
            <a:endParaRPr lang="de-DE"/>
          </a:p>
        </p:txBody>
      </p:sp>
    </p:spTree>
    <p:extLst>
      <p:ext uri="{BB962C8B-B14F-4D97-AF65-F5344CB8AC3E}">
        <p14:creationId xmlns:p14="http://schemas.microsoft.com/office/powerpoint/2010/main" val="2683155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13</a:t>
            </a:fld>
            <a:endParaRPr lang="de-DE"/>
          </a:p>
        </p:txBody>
      </p:sp>
    </p:spTree>
    <p:extLst>
      <p:ext uri="{BB962C8B-B14F-4D97-AF65-F5344CB8AC3E}">
        <p14:creationId xmlns:p14="http://schemas.microsoft.com/office/powerpoint/2010/main" val="2203783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14</a:t>
            </a:fld>
            <a:endParaRPr lang="de-DE"/>
          </a:p>
        </p:txBody>
      </p:sp>
    </p:spTree>
    <p:extLst>
      <p:ext uri="{BB962C8B-B14F-4D97-AF65-F5344CB8AC3E}">
        <p14:creationId xmlns:p14="http://schemas.microsoft.com/office/powerpoint/2010/main" val="3507467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15</a:t>
            </a:fld>
            <a:endParaRPr lang="de-DE"/>
          </a:p>
        </p:txBody>
      </p:sp>
    </p:spTree>
    <p:extLst>
      <p:ext uri="{BB962C8B-B14F-4D97-AF65-F5344CB8AC3E}">
        <p14:creationId xmlns:p14="http://schemas.microsoft.com/office/powerpoint/2010/main" val="199461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16</a:t>
            </a:fld>
            <a:endParaRPr lang="de-DE"/>
          </a:p>
        </p:txBody>
      </p:sp>
    </p:spTree>
    <p:extLst>
      <p:ext uri="{BB962C8B-B14F-4D97-AF65-F5344CB8AC3E}">
        <p14:creationId xmlns:p14="http://schemas.microsoft.com/office/powerpoint/2010/main" val="2214480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17</a:t>
            </a:fld>
            <a:endParaRPr lang="de-DE"/>
          </a:p>
        </p:txBody>
      </p:sp>
    </p:spTree>
    <p:extLst>
      <p:ext uri="{BB962C8B-B14F-4D97-AF65-F5344CB8AC3E}">
        <p14:creationId xmlns:p14="http://schemas.microsoft.com/office/powerpoint/2010/main" val="3186062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18</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13.01.2022</a:t>
            </a:fld>
            <a:endParaRPr lang="de-DE"/>
          </a:p>
        </p:txBody>
      </p:sp>
      <p:sp>
        <p:nvSpPr>
          <p:cNvPr id="6" name="Fußzeilenplatzhalter 5"/>
          <p:cNvSpPr>
            <a:spLocks noGrp="1"/>
          </p:cNvSpPr>
          <p:nvPr>
            <p:ph type="ftr" sz="quarter" idx="12"/>
          </p:nvPr>
        </p:nvSpPr>
        <p:spPr/>
        <p:txBody>
          <a:bodyPr/>
          <a:lstStyle/>
          <a:p>
            <a:r>
              <a:rPr lang="de-DE"/>
              <a:t>Text der Fußzeile</a:t>
            </a:r>
          </a:p>
        </p:txBody>
      </p:sp>
    </p:spTree>
    <p:extLst>
      <p:ext uri="{BB962C8B-B14F-4D97-AF65-F5344CB8AC3E}">
        <p14:creationId xmlns:p14="http://schemas.microsoft.com/office/powerpoint/2010/main" val="839575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19</a:t>
            </a:fld>
            <a:endParaRPr lang="de-DE"/>
          </a:p>
        </p:txBody>
      </p:sp>
    </p:spTree>
    <p:extLst>
      <p:ext uri="{BB962C8B-B14F-4D97-AF65-F5344CB8AC3E}">
        <p14:creationId xmlns:p14="http://schemas.microsoft.com/office/powerpoint/2010/main" val="2761350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B280112D-8454-448C-8A04-1F3237E367D5}" type="slidenum">
              <a:rPr lang="de-DE" smtClean="0"/>
              <a:pPr/>
              <a:t>2</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13.01.2022</a:t>
            </a:fld>
            <a:endParaRPr lang="de-DE"/>
          </a:p>
        </p:txBody>
      </p:sp>
      <p:sp>
        <p:nvSpPr>
          <p:cNvPr id="6" name="Fußzeilenplatzhalter 5"/>
          <p:cNvSpPr>
            <a:spLocks noGrp="1"/>
          </p:cNvSpPr>
          <p:nvPr>
            <p:ph type="ftr" sz="quarter" idx="12"/>
          </p:nvPr>
        </p:nvSpPr>
        <p:spPr/>
        <p:txBody>
          <a:bodyPr/>
          <a:lstStyle/>
          <a:p>
            <a:r>
              <a:rPr lang="de-DE"/>
              <a:t>Text der Fußzeile</a:t>
            </a:r>
          </a:p>
        </p:txBody>
      </p:sp>
      <p:sp>
        <p:nvSpPr>
          <p:cNvPr id="10" name="Folienbildplatzhalter 9"/>
          <p:cNvSpPr>
            <a:spLocks noGrp="1" noRot="1" noChangeAspect="1"/>
          </p:cNvSpPr>
          <p:nvPr>
            <p:ph type="sldImg"/>
          </p:nvPr>
        </p:nvSpPr>
        <p:spPr>
          <a:xfrm>
            <a:off x="0" y="0"/>
            <a:ext cx="6796088" cy="3822700"/>
          </a:xfrm>
        </p:spPr>
      </p:sp>
      <p:sp>
        <p:nvSpPr>
          <p:cNvPr id="11" name="Notizenplatzhalter 10"/>
          <p:cNvSpPr>
            <a:spLocks noGrp="1"/>
          </p:cNvSpPr>
          <p:nvPr>
            <p:ph type="body" idx="1"/>
          </p:nvPr>
        </p:nvSpPr>
        <p:spPr/>
        <p:txBody>
          <a:bodyPr/>
          <a:lstStyle/>
          <a:p>
            <a:endParaRPr lang="de-DE"/>
          </a:p>
        </p:txBody>
      </p:sp>
    </p:spTree>
    <p:extLst>
      <p:ext uri="{BB962C8B-B14F-4D97-AF65-F5344CB8AC3E}">
        <p14:creationId xmlns:p14="http://schemas.microsoft.com/office/powerpoint/2010/main" val="345678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20</a:t>
            </a:fld>
            <a:endParaRPr lang="de-DE"/>
          </a:p>
        </p:txBody>
      </p:sp>
    </p:spTree>
    <p:extLst>
      <p:ext uri="{BB962C8B-B14F-4D97-AF65-F5344CB8AC3E}">
        <p14:creationId xmlns:p14="http://schemas.microsoft.com/office/powerpoint/2010/main" val="1903728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21</a:t>
            </a:fld>
            <a:endParaRPr lang="de-DE"/>
          </a:p>
        </p:txBody>
      </p:sp>
    </p:spTree>
    <p:extLst>
      <p:ext uri="{BB962C8B-B14F-4D97-AF65-F5344CB8AC3E}">
        <p14:creationId xmlns:p14="http://schemas.microsoft.com/office/powerpoint/2010/main" val="4150271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22</a:t>
            </a:fld>
            <a:endParaRPr lang="de-DE"/>
          </a:p>
        </p:txBody>
      </p:sp>
    </p:spTree>
    <p:extLst>
      <p:ext uri="{BB962C8B-B14F-4D97-AF65-F5344CB8AC3E}">
        <p14:creationId xmlns:p14="http://schemas.microsoft.com/office/powerpoint/2010/main" val="349833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23</a:t>
            </a:fld>
            <a:endParaRPr lang="de-DE"/>
          </a:p>
        </p:txBody>
      </p:sp>
    </p:spTree>
    <p:extLst>
      <p:ext uri="{BB962C8B-B14F-4D97-AF65-F5344CB8AC3E}">
        <p14:creationId xmlns:p14="http://schemas.microsoft.com/office/powerpoint/2010/main" val="3342356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24</a:t>
            </a:fld>
            <a:endParaRPr lang="de-DE"/>
          </a:p>
        </p:txBody>
      </p:sp>
    </p:spTree>
    <p:extLst>
      <p:ext uri="{BB962C8B-B14F-4D97-AF65-F5344CB8AC3E}">
        <p14:creationId xmlns:p14="http://schemas.microsoft.com/office/powerpoint/2010/main" val="2764181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25</a:t>
            </a:fld>
            <a:endParaRPr lang="de-DE"/>
          </a:p>
        </p:txBody>
      </p:sp>
    </p:spTree>
    <p:extLst>
      <p:ext uri="{BB962C8B-B14F-4D97-AF65-F5344CB8AC3E}">
        <p14:creationId xmlns:p14="http://schemas.microsoft.com/office/powerpoint/2010/main" val="945912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26</a:t>
            </a:fld>
            <a:endParaRPr lang="de-DE"/>
          </a:p>
        </p:txBody>
      </p:sp>
    </p:spTree>
    <p:extLst>
      <p:ext uri="{BB962C8B-B14F-4D97-AF65-F5344CB8AC3E}">
        <p14:creationId xmlns:p14="http://schemas.microsoft.com/office/powerpoint/2010/main" val="3562911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27</a:t>
            </a:fld>
            <a:endParaRPr lang="de-DE"/>
          </a:p>
        </p:txBody>
      </p:sp>
    </p:spTree>
    <p:extLst>
      <p:ext uri="{BB962C8B-B14F-4D97-AF65-F5344CB8AC3E}">
        <p14:creationId xmlns:p14="http://schemas.microsoft.com/office/powerpoint/2010/main" val="3757431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28</a:t>
            </a:fld>
            <a:endParaRPr lang="de-DE"/>
          </a:p>
        </p:txBody>
      </p:sp>
    </p:spTree>
    <p:extLst>
      <p:ext uri="{BB962C8B-B14F-4D97-AF65-F5344CB8AC3E}">
        <p14:creationId xmlns:p14="http://schemas.microsoft.com/office/powerpoint/2010/main" val="3106574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29</a:t>
            </a:fld>
            <a:endParaRPr lang="de-DE"/>
          </a:p>
        </p:txBody>
      </p:sp>
    </p:spTree>
    <p:extLst>
      <p:ext uri="{BB962C8B-B14F-4D97-AF65-F5344CB8AC3E}">
        <p14:creationId xmlns:p14="http://schemas.microsoft.com/office/powerpoint/2010/main" val="246838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a:t>
            </a:fld>
            <a:endParaRPr lang="de-DE"/>
          </a:p>
        </p:txBody>
      </p:sp>
    </p:spTree>
    <p:extLst>
      <p:ext uri="{BB962C8B-B14F-4D97-AF65-F5344CB8AC3E}">
        <p14:creationId xmlns:p14="http://schemas.microsoft.com/office/powerpoint/2010/main" val="1663132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30</a:t>
            </a:fld>
            <a:endParaRPr lang="de-DE"/>
          </a:p>
        </p:txBody>
      </p:sp>
    </p:spTree>
    <p:extLst>
      <p:ext uri="{BB962C8B-B14F-4D97-AF65-F5344CB8AC3E}">
        <p14:creationId xmlns:p14="http://schemas.microsoft.com/office/powerpoint/2010/main" val="130244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31</a:t>
            </a:fld>
            <a:endParaRPr lang="de-DE"/>
          </a:p>
        </p:txBody>
      </p:sp>
    </p:spTree>
    <p:extLst>
      <p:ext uri="{BB962C8B-B14F-4D97-AF65-F5344CB8AC3E}">
        <p14:creationId xmlns:p14="http://schemas.microsoft.com/office/powerpoint/2010/main" val="1298888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32</a:t>
            </a:fld>
            <a:endParaRPr lang="de-DE"/>
          </a:p>
        </p:txBody>
      </p:sp>
    </p:spTree>
    <p:extLst>
      <p:ext uri="{BB962C8B-B14F-4D97-AF65-F5344CB8AC3E}">
        <p14:creationId xmlns:p14="http://schemas.microsoft.com/office/powerpoint/2010/main" val="522946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33</a:t>
            </a:fld>
            <a:endParaRPr lang="de-DE"/>
          </a:p>
        </p:txBody>
      </p:sp>
    </p:spTree>
    <p:extLst>
      <p:ext uri="{BB962C8B-B14F-4D97-AF65-F5344CB8AC3E}">
        <p14:creationId xmlns:p14="http://schemas.microsoft.com/office/powerpoint/2010/main" val="3750042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34</a:t>
            </a:fld>
            <a:endParaRPr lang="de-DE"/>
          </a:p>
        </p:txBody>
      </p:sp>
    </p:spTree>
    <p:extLst>
      <p:ext uri="{BB962C8B-B14F-4D97-AF65-F5344CB8AC3E}">
        <p14:creationId xmlns:p14="http://schemas.microsoft.com/office/powerpoint/2010/main" val="664380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35</a:t>
            </a:fld>
            <a:endParaRPr lang="de-DE"/>
          </a:p>
        </p:txBody>
      </p:sp>
    </p:spTree>
    <p:extLst>
      <p:ext uri="{BB962C8B-B14F-4D97-AF65-F5344CB8AC3E}">
        <p14:creationId xmlns:p14="http://schemas.microsoft.com/office/powerpoint/2010/main" val="3693112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36</a:t>
            </a:fld>
            <a:endParaRPr lang="de-DE"/>
          </a:p>
        </p:txBody>
      </p:sp>
    </p:spTree>
    <p:extLst>
      <p:ext uri="{BB962C8B-B14F-4D97-AF65-F5344CB8AC3E}">
        <p14:creationId xmlns:p14="http://schemas.microsoft.com/office/powerpoint/2010/main" val="324391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37</a:t>
            </a:fld>
            <a:endParaRPr lang="de-DE"/>
          </a:p>
        </p:txBody>
      </p:sp>
    </p:spTree>
    <p:extLst>
      <p:ext uri="{BB962C8B-B14F-4D97-AF65-F5344CB8AC3E}">
        <p14:creationId xmlns:p14="http://schemas.microsoft.com/office/powerpoint/2010/main" val="1472169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38</a:t>
            </a:fld>
            <a:endParaRPr lang="de-DE"/>
          </a:p>
        </p:txBody>
      </p:sp>
    </p:spTree>
    <p:extLst>
      <p:ext uri="{BB962C8B-B14F-4D97-AF65-F5344CB8AC3E}">
        <p14:creationId xmlns:p14="http://schemas.microsoft.com/office/powerpoint/2010/main" val="3864683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39</a:t>
            </a:fld>
            <a:endParaRPr lang="de-DE"/>
          </a:p>
        </p:txBody>
      </p:sp>
    </p:spTree>
    <p:extLst>
      <p:ext uri="{BB962C8B-B14F-4D97-AF65-F5344CB8AC3E}">
        <p14:creationId xmlns:p14="http://schemas.microsoft.com/office/powerpoint/2010/main" val="40720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a:t>
            </a:fld>
            <a:endParaRPr lang="de-DE"/>
          </a:p>
        </p:txBody>
      </p:sp>
    </p:spTree>
    <p:extLst>
      <p:ext uri="{BB962C8B-B14F-4D97-AF65-F5344CB8AC3E}">
        <p14:creationId xmlns:p14="http://schemas.microsoft.com/office/powerpoint/2010/main" val="168982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40</a:t>
            </a:fld>
            <a:endParaRPr lang="de-DE"/>
          </a:p>
        </p:txBody>
      </p:sp>
    </p:spTree>
    <p:extLst>
      <p:ext uri="{BB962C8B-B14F-4D97-AF65-F5344CB8AC3E}">
        <p14:creationId xmlns:p14="http://schemas.microsoft.com/office/powerpoint/2010/main" val="2007607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41</a:t>
            </a:fld>
            <a:endParaRPr lang="de-DE"/>
          </a:p>
        </p:txBody>
      </p:sp>
    </p:spTree>
    <p:extLst>
      <p:ext uri="{BB962C8B-B14F-4D97-AF65-F5344CB8AC3E}">
        <p14:creationId xmlns:p14="http://schemas.microsoft.com/office/powerpoint/2010/main" val="2835613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42</a:t>
            </a:fld>
            <a:endParaRPr lang="de-DE"/>
          </a:p>
        </p:txBody>
      </p:sp>
    </p:spTree>
    <p:extLst>
      <p:ext uri="{BB962C8B-B14F-4D97-AF65-F5344CB8AC3E}">
        <p14:creationId xmlns:p14="http://schemas.microsoft.com/office/powerpoint/2010/main" val="3843122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43</a:t>
            </a:fld>
            <a:endParaRPr lang="de-DE"/>
          </a:p>
        </p:txBody>
      </p:sp>
    </p:spTree>
    <p:extLst>
      <p:ext uri="{BB962C8B-B14F-4D97-AF65-F5344CB8AC3E}">
        <p14:creationId xmlns:p14="http://schemas.microsoft.com/office/powerpoint/2010/main" val="2192195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44</a:t>
            </a:fld>
            <a:endParaRPr lang="de-DE"/>
          </a:p>
        </p:txBody>
      </p:sp>
    </p:spTree>
    <p:extLst>
      <p:ext uri="{BB962C8B-B14F-4D97-AF65-F5344CB8AC3E}">
        <p14:creationId xmlns:p14="http://schemas.microsoft.com/office/powerpoint/2010/main" val="2915340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45</a:t>
            </a:fld>
            <a:endParaRPr lang="de-DE"/>
          </a:p>
        </p:txBody>
      </p:sp>
    </p:spTree>
    <p:extLst>
      <p:ext uri="{BB962C8B-B14F-4D97-AF65-F5344CB8AC3E}">
        <p14:creationId xmlns:p14="http://schemas.microsoft.com/office/powerpoint/2010/main" val="2695332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46</a:t>
            </a:fld>
            <a:endParaRPr lang="de-DE"/>
          </a:p>
        </p:txBody>
      </p:sp>
    </p:spTree>
    <p:extLst>
      <p:ext uri="{BB962C8B-B14F-4D97-AF65-F5344CB8AC3E}">
        <p14:creationId xmlns:p14="http://schemas.microsoft.com/office/powerpoint/2010/main" val="1818950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47</a:t>
            </a:fld>
            <a:endParaRPr lang="de-DE"/>
          </a:p>
        </p:txBody>
      </p:sp>
    </p:spTree>
    <p:extLst>
      <p:ext uri="{BB962C8B-B14F-4D97-AF65-F5344CB8AC3E}">
        <p14:creationId xmlns:p14="http://schemas.microsoft.com/office/powerpoint/2010/main" val="1985405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48</a:t>
            </a:fld>
            <a:endParaRPr lang="de-DE"/>
          </a:p>
        </p:txBody>
      </p:sp>
    </p:spTree>
    <p:extLst>
      <p:ext uri="{BB962C8B-B14F-4D97-AF65-F5344CB8AC3E}">
        <p14:creationId xmlns:p14="http://schemas.microsoft.com/office/powerpoint/2010/main" val="4243945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49</a:t>
            </a:fld>
            <a:endParaRPr lang="de-DE"/>
          </a:p>
        </p:txBody>
      </p:sp>
    </p:spTree>
    <p:extLst>
      <p:ext uri="{BB962C8B-B14F-4D97-AF65-F5344CB8AC3E}">
        <p14:creationId xmlns:p14="http://schemas.microsoft.com/office/powerpoint/2010/main" val="1220168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a:t>
            </a:fld>
            <a:endParaRPr lang="de-DE"/>
          </a:p>
        </p:txBody>
      </p:sp>
    </p:spTree>
    <p:extLst>
      <p:ext uri="{BB962C8B-B14F-4D97-AF65-F5344CB8AC3E}">
        <p14:creationId xmlns:p14="http://schemas.microsoft.com/office/powerpoint/2010/main" val="25113677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50</a:t>
            </a:fld>
            <a:endParaRPr lang="de-DE"/>
          </a:p>
        </p:txBody>
      </p:sp>
    </p:spTree>
    <p:extLst>
      <p:ext uri="{BB962C8B-B14F-4D97-AF65-F5344CB8AC3E}">
        <p14:creationId xmlns:p14="http://schemas.microsoft.com/office/powerpoint/2010/main" val="475396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51</a:t>
            </a:fld>
            <a:endParaRPr lang="de-DE"/>
          </a:p>
        </p:txBody>
      </p:sp>
    </p:spTree>
    <p:extLst>
      <p:ext uri="{BB962C8B-B14F-4D97-AF65-F5344CB8AC3E}">
        <p14:creationId xmlns:p14="http://schemas.microsoft.com/office/powerpoint/2010/main" val="1668818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52</a:t>
            </a:fld>
            <a:endParaRPr lang="de-DE"/>
          </a:p>
        </p:txBody>
      </p:sp>
    </p:spTree>
    <p:extLst>
      <p:ext uri="{BB962C8B-B14F-4D97-AF65-F5344CB8AC3E}">
        <p14:creationId xmlns:p14="http://schemas.microsoft.com/office/powerpoint/2010/main" val="24275506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53</a:t>
            </a:fld>
            <a:endParaRPr lang="de-DE"/>
          </a:p>
        </p:txBody>
      </p:sp>
    </p:spTree>
    <p:extLst>
      <p:ext uri="{BB962C8B-B14F-4D97-AF65-F5344CB8AC3E}">
        <p14:creationId xmlns:p14="http://schemas.microsoft.com/office/powerpoint/2010/main" val="4130844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54</a:t>
            </a:fld>
            <a:endParaRPr lang="de-DE"/>
          </a:p>
        </p:txBody>
      </p:sp>
    </p:spTree>
    <p:extLst>
      <p:ext uri="{BB962C8B-B14F-4D97-AF65-F5344CB8AC3E}">
        <p14:creationId xmlns:p14="http://schemas.microsoft.com/office/powerpoint/2010/main" val="3124329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55</a:t>
            </a:fld>
            <a:endParaRPr lang="de-DE"/>
          </a:p>
        </p:txBody>
      </p:sp>
    </p:spTree>
    <p:extLst>
      <p:ext uri="{BB962C8B-B14F-4D97-AF65-F5344CB8AC3E}">
        <p14:creationId xmlns:p14="http://schemas.microsoft.com/office/powerpoint/2010/main" val="2512585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56</a:t>
            </a:fld>
            <a:endParaRPr lang="de-DE"/>
          </a:p>
        </p:txBody>
      </p:sp>
    </p:spTree>
    <p:extLst>
      <p:ext uri="{BB962C8B-B14F-4D97-AF65-F5344CB8AC3E}">
        <p14:creationId xmlns:p14="http://schemas.microsoft.com/office/powerpoint/2010/main" val="2994427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57</a:t>
            </a:fld>
            <a:endParaRPr lang="de-DE"/>
          </a:p>
        </p:txBody>
      </p:sp>
    </p:spTree>
    <p:extLst>
      <p:ext uri="{BB962C8B-B14F-4D97-AF65-F5344CB8AC3E}">
        <p14:creationId xmlns:p14="http://schemas.microsoft.com/office/powerpoint/2010/main" val="27574138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58</a:t>
            </a:fld>
            <a:endParaRPr lang="de-DE"/>
          </a:p>
        </p:txBody>
      </p:sp>
    </p:spTree>
    <p:extLst>
      <p:ext uri="{BB962C8B-B14F-4D97-AF65-F5344CB8AC3E}">
        <p14:creationId xmlns:p14="http://schemas.microsoft.com/office/powerpoint/2010/main" val="32456728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59</a:t>
            </a:fld>
            <a:endParaRPr lang="de-DE"/>
          </a:p>
        </p:txBody>
      </p:sp>
    </p:spTree>
    <p:extLst>
      <p:ext uri="{BB962C8B-B14F-4D97-AF65-F5344CB8AC3E}">
        <p14:creationId xmlns:p14="http://schemas.microsoft.com/office/powerpoint/2010/main" val="75039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a:t>
            </a:fld>
            <a:endParaRPr lang="de-DE"/>
          </a:p>
        </p:txBody>
      </p:sp>
    </p:spTree>
    <p:extLst>
      <p:ext uri="{BB962C8B-B14F-4D97-AF65-F5344CB8AC3E}">
        <p14:creationId xmlns:p14="http://schemas.microsoft.com/office/powerpoint/2010/main" val="5720264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60</a:t>
            </a:fld>
            <a:endParaRPr lang="de-DE"/>
          </a:p>
        </p:txBody>
      </p:sp>
    </p:spTree>
    <p:extLst>
      <p:ext uri="{BB962C8B-B14F-4D97-AF65-F5344CB8AC3E}">
        <p14:creationId xmlns:p14="http://schemas.microsoft.com/office/powerpoint/2010/main" val="4168707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61</a:t>
            </a:fld>
            <a:endParaRPr lang="de-DE"/>
          </a:p>
        </p:txBody>
      </p:sp>
    </p:spTree>
    <p:extLst>
      <p:ext uri="{BB962C8B-B14F-4D97-AF65-F5344CB8AC3E}">
        <p14:creationId xmlns:p14="http://schemas.microsoft.com/office/powerpoint/2010/main" val="31368527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62</a:t>
            </a:fld>
            <a:endParaRPr lang="de-DE"/>
          </a:p>
        </p:txBody>
      </p:sp>
    </p:spTree>
    <p:extLst>
      <p:ext uri="{BB962C8B-B14F-4D97-AF65-F5344CB8AC3E}">
        <p14:creationId xmlns:p14="http://schemas.microsoft.com/office/powerpoint/2010/main" val="16603830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63</a:t>
            </a:fld>
            <a:endParaRPr lang="de-DE"/>
          </a:p>
        </p:txBody>
      </p:sp>
    </p:spTree>
    <p:extLst>
      <p:ext uri="{BB962C8B-B14F-4D97-AF65-F5344CB8AC3E}">
        <p14:creationId xmlns:p14="http://schemas.microsoft.com/office/powerpoint/2010/main" val="31657690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64</a:t>
            </a:fld>
            <a:endParaRPr lang="de-DE"/>
          </a:p>
        </p:txBody>
      </p:sp>
    </p:spTree>
    <p:extLst>
      <p:ext uri="{BB962C8B-B14F-4D97-AF65-F5344CB8AC3E}">
        <p14:creationId xmlns:p14="http://schemas.microsoft.com/office/powerpoint/2010/main" val="3938936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65</a:t>
            </a:fld>
            <a:endParaRPr lang="de-DE"/>
          </a:p>
        </p:txBody>
      </p:sp>
    </p:spTree>
    <p:extLst>
      <p:ext uri="{BB962C8B-B14F-4D97-AF65-F5344CB8AC3E}">
        <p14:creationId xmlns:p14="http://schemas.microsoft.com/office/powerpoint/2010/main" val="30878751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66</a:t>
            </a:fld>
            <a:endParaRPr lang="de-DE"/>
          </a:p>
        </p:txBody>
      </p:sp>
    </p:spTree>
    <p:extLst>
      <p:ext uri="{BB962C8B-B14F-4D97-AF65-F5344CB8AC3E}">
        <p14:creationId xmlns:p14="http://schemas.microsoft.com/office/powerpoint/2010/main" val="28272843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67</a:t>
            </a:fld>
            <a:endParaRPr lang="de-DE"/>
          </a:p>
        </p:txBody>
      </p:sp>
    </p:spTree>
    <p:extLst>
      <p:ext uri="{BB962C8B-B14F-4D97-AF65-F5344CB8AC3E}">
        <p14:creationId xmlns:p14="http://schemas.microsoft.com/office/powerpoint/2010/main" val="40755466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68</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13.01.2022</a:t>
            </a:fld>
            <a:endParaRPr lang="de-DE"/>
          </a:p>
        </p:txBody>
      </p:sp>
      <p:sp>
        <p:nvSpPr>
          <p:cNvPr id="6" name="Fußzeilenplatzhalter 5"/>
          <p:cNvSpPr>
            <a:spLocks noGrp="1"/>
          </p:cNvSpPr>
          <p:nvPr>
            <p:ph type="ftr" sz="quarter" idx="12"/>
          </p:nvPr>
        </p:nvSpPr>
        <p:spPr/>
        <p:txBody>
          <a:bodyPr/>
          <a:lstStyle/>
          <a:p>
            <a:r>
              <a:rPr lang="de-DE"/>
              <a:t>Text der Fußzeile</a:t>
            </a:r>
          </a:p>
        </p:txBody>
      </p:sp>
    </p:spTree>
    <p:extLst>
      <p:ext uri="{BB962C8B-B14F-4D97-AF65-F5344CB8AC3E}">
        <p14:creationId xmlns:p14="http://schemas.microsoft.com/office/powerpoint/2010/main" val="3022857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69</a:t>
            </a:fld>
            <a:endParaRPr lang="de-DE" dirty="0"/>
          </a:p>
        </p:txBody>
      </p:sp>
      <p:sp>
        <p:nvSpPr>
          <p:cNvPr id="3" name="Datumsplatzhalter 2"/>
          <p:cNvSpPr>
            <a:spLocks noGrp="1"/>
          </p:cNvSpPr>
          <p:nvPr>
            <p:ph type="dt" idx="11"/>
          </p:nvPr>
        </p:nvSpPr>
        <p:spPr/>
        <p:txBody>
          <a:bodyPr/>
          <a:lstStyle/>
          <a:p>
            <a:fld id="{FF3736D8-17D8-4964-9D0F-43D0BB141962}" type="datetime1">
              <a:rPr lang="de-DE" smtClean="0"/>
              <a:pPr/>
              <a:t>13.01.2022</a:t>
            </a:fld>
            <a:endParaRPr lang="de-DE"/>
          </a:p>
        </p:txBody>
      </p:sp>
      <p:sp>
        <p:nvSpPr>
          <p:cNvPr id="4" name="Fußzeilenplatzhalter 3"/>
          <p:cNvSpPr>
            <a:spLocks noGrp="1"/>
          </p:cNvSpPr>
          <p:nvPr>
            <p:ph type="ftr" sz="quarter" idx="12"/>
          </p:nvPr>
        </p:nvSpPr>
        <p:spPr/>
        <p:txBody>
          <a:bodyPr/>
          <a:lstStyle/>
          <a:p>
            <a:r>
              <a:rPr lang="de-DE"/>
              <a:t>Text der Fußzeile</a:t>
            </a:r>
          </a:p>
        </p:txBody>
      </p:sp>
      <p:sp>
        <p:nvSpPr>
          <p:cNvPr id="17" name="Folienbildplatzhalter 16"/>
          <p:cNvSpPr>
            <a:spLocks noGrp="1" noRot="1" noChangeAspect="1"/>
          </p:cNvSpPr>
          <p:nvPr>
            <p:ph type="sldImg"/>
          </p:nvPr>
        </p:nvSpPr>
        <p:spPr>
          <a:xfrm>
            <a:off x="0" y="0"/>
            <a:ext cx="6796088" cy="3822700"/>
          </a:xfrm>
        </p:spPr>
      </p:sp>
      <p:sp>
        <p:nvSpPr>
          <p:cNvPr id="18" name="Notizenplatzhalter 17"/>
          <p:cNvSpPr>
            <a:spLocks noGrp="1"/>
          </p:cNvSpPr>
          <p:nvPr>
            <p:ph type="body" idx="1"/>
          </p:nvPr>
        </p:nvSpPr>
        <p:spPr/>
        <p:txBody>
          <a:bodyPr/>
          <a:lstStyle/>
          <a:p>
            <a:endParaRPr lang="de-DE"/>
          </a:p>
        </p:txBody>
      </p:sp>
    </p:spTree>
    <p:extLst>
      <p:ext uri="{BB962C8B-B14F-4D97-AF65-F5344CB8AC3E}">
        <p14:creationId xmlns:p14="http://schemas.microsoft.com/office/powerpoint/2010/main" val="364521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7</a:t>
            </a:fld>
            <a:endParaRPr lang="de-DE"/>
          </a:p>
        </p:txBody>
      </p:sp>
    </p:spTree>
    <p:extLst>
      <p:ext uri="{BB962C8B-B14F-4D97-AF65-F5344CB8AC3E}">
        <p14:creationId xmlns:p14="http://schemas.microsoft.com/office/powerpoint/2010/main" val="27461874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70</a:t>
            </a:fld>
            <a:endParaRPr lang="de-DE" dirty="0"/>
          </a:p>
        </p:txBody>
      </p:sp>
      <p:sp>
        <p:nvSpPr>
          <p:cNvPr id="3" name="Datumsplatzhalter 2"/>
          <p:cNvSpPr>
            <a:spLocks noGrp="1"/>
          </p:cNvSpPr>
          <p:nvPr>
            <p:ph type="dt" idx="11"/>
          </p:nvPr>
        </p:nvSpPr>
        <p:spPr/>
        <p:txBody>
          <a:bodyPr/>
          <a:lstStyle/>
          <a:p>
            <a:fld id="{DD50EC29-CB83-4A31-9101-8F01CFE7D7A6}" type="datetime1">
              <a:rPr lang="de-DE" smtClean="0"/>
              <a:pPr/>
              <a:t>13.01.2022</a:t>
            </a:fld>
            <a:endParaRPr lang="de-DE"/>
          </a:p>
        </p:txBody>
      </p:sp>
      <p:sp>
        <p:nvSpPr>
          <p:cNvPr id="4" name="Fußzeilenplatzhalter 3"/>
          <p:cNvSpPr>
            <a:spLocks noGrp="1"/>
          </p:cNvSpPr>
          <p:nvPr>
            <p:ph type="ftr" sz="quarter" idx="12"/>
          </p:nvPr>
        </p:nvSpPr>
        <p:spPr/>
        <p:txBody>
          <a:bodyPr/>
          <a:lstStyle/>
          <a:p>
            <a:r>
              <a:rPr lang="de-DE"/>
              <a:t>Text der Fußzeile</a:t>
            </a:r>
          </a:p>
        </p:txBody>
      </p:sp>
      <p:sp>
        <p:nvSpPr>
          <p:cNvPr id="15" name="Folienbildplatzhalter 14"/>
          <p:cNvSpPr>
            <a:spLocks noGrp="1" noRot="1" noChangeAspect="1"/>
          </p:cNvSpPr>
          <p:nvPr>
            <p:ph type="sldImg"/>
          </p:nvPr>
        </p:nvSpPr>
        <p:spPr>
          <a:xfrm>
            <a:off x="0" y="0"/>
            <a:ext cx="6796088" cy="3822700"/>
          </a:xfrm>
        </p:spPr>
      </p:sp>
      <p:sp>
        <p:nvSpPr>
          <p:cNvPr id="16" name="Notizenplatzhalter 15"/>
          <p:cNvSpPr>
            <a:spLocks noGrp="1"/>
          </p:cNvSpPr>
          <p:nvPr>
            <p:ph type="body" idx="1"/>
          </p:nvPr>
        </p:nvSpPr>
        <p:spPr/>
        <p:txBody>
          <a:bodyPr/>
          <a:lstStyle/>
          <a:p>
            <a:endParaRPr lang="de-DE"/>
          </a:p>
        </p:txBody>
      </p:sp>
    </p:spTree>
    <p:extLst>
      <p:ext uri="{BB962C8B-B14F-4D97-AF65-F5344CB8AC3E}">
        <p14:creationId xmlns:p14="http://schemas.microsoft.com/office/powerpoint/2010/main" val="1018387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a:t>
            </a:fld>
            <a:endParaRPr lang="de-DE"/>
          </a:p>
        </p:txBody>
      </p:sp>
    </p:spTree>
    <p:extLst>
      <p:ext uri="{BB962C8B-B14F-4D97-AF65-F5344CB8AC3E}">
        <p14:creationId xmlns:p14="http://schemas.microsoft.com/office/powerpoint/2010/main" val="1034338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9</a:t>
            </a:fld>
            <a:endParaRPr lang="de-DE"/>
          </a:p>
        </p:txBody>
      </p:sp>
    </p:spTree>
    <p:extLst>
      <p:ext uri="{BB962C8B-B14F-4D97-AF65-F5344CB8AC3E}">
        <p14:creationId xmlns:p14="http://schemas.microsoft.com/office/powerpoint/2010/main" val="12542280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
        <p:nvSpPr>
          <p:cNvPr id="3" name="Bildplatzhalter 2"/>
          <p:cNvSpPr>
            <a:spLocks noGrp="1"/>
          </p:cNvSpPr>
          <p:nvPr>
            <p:ph type="pic" sz="quarter" idx="16" hasCustomPrompt="1"/>
          </p:nvPr>
        </p:nvSpPr>
        <p:spPr bwMode="gray">
          <a:xfrm>
            <a:off x="6096000" y="3978000"/>
            <a:ext cx="3048000" cy="28836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252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252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252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white">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
        <p:nvSpPr>
          <p:cNvPr id="2" name="Fußzeilenplatzhalter 1"/>
          <p:cNvSpPr>
            <a:spLocks noGrp="1"/>
          </p:cNvSpPr>
          <p:nvPr>
            <p:ph type="ftr" sz="quarter" idx="10"/>
          </p:nvPr>
        </p:nvSpPr>
        <p:spPr/>
        <p:txBody>
          <a:bodyPr/>
          <a:lstStyle/>
          <a:p>
            <a:endParaRPr lang="de-DE" dirty="0"/>
          </a:p>
        </p:txBody>
      </p:sp>
      <p:sp>
        <p:nvSpPr>
          <p:cNvPr id="3" name="Foliennummernplatzhalter 2"/>
          <p:cNvSpPr>
            <a:spLocks noGrp="1"/>
          </p:cNvSpPr>
          <p:nvPr>
            <p:ph type="sldNum" sz="quarter" idx="11"/>
          </p:nvPr>
        </p:nvSpPr>
        <p:spPr/>
        <p:txBody>
          <a:body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12767865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a:t>
            </a:r>
            <a:r>
              <a:rPr lang="en-US" altLang="de-DE" dirty="0" err="1"/>
              <a:t>TwinCAT</a:t>
            </a:r>
            <a:r>
              <a:rPr lang="en-US" altLang="de-DE" baseline="30000" dirty="0"/>
              <a:t>®, </a:t>
            </a:r>
            <a:r>
              <a:rPr lang="en-US" altLang="de-DE" dirty="0" err="1"/>
              <a:t>EtherCAT</a:t>
            </a:r>
            <a:r>
              <a:rPr lang="en-US" altLang="de-DE" baseline="30000" dirty="0"/>
              <a:t>®</a:t>
            </a:r>
            <a:r>
              <a:rPr lang="en-US" altLang="de-DE" dirty="0"/>
              <a:t>, </a:t>
            </a:r>
            <a:r>
              <a:rPr lang="en-US" altLang="de-DE" dirty="0" err="1"/>
              <a:t>EtherCAT</a:t>
            </a:r>
            <a:r>
              <a:rPr lang="en-US" altLang="de-DE" dirty="0"/>
              <a:t> G</a:t>
            </a:r>
            <a:r>
              <a:rPr lang="en-US" altLang="de-DE" baseline="30000" dirty="0"/>
              <a:t>®</a:t>
            </a:r>
            <a:r>
              <a:rPr lang="en-US" altLang="de-DE" baseline="0" dirty="0"/>
              <a:t>,</a:t>
            </a:r>
            <a:r>
              <a:rPr lang="en-US" altLang="de-DE" baseline="30000" dirty="0"/>
              <a:t> </a:t>
            </a:r>
            <a:r>
              <a:rPr lang="en-US" altLang="de-DE" dirty="0" err="1"/>
              <a:t>EtherCAT</a:t>
            </a:r>
            <a:r>
              <a:rPr lang="en-US" altLang="de-DE" dirty="0"/>
              <a:t> G10</a:t>
            </a:r>
            <a:r>
              <a:rPr lang="en-US" altLang="de-DE" baseline="30000" dirty="0"/>
              <a:t>®</a:t>
            </a:r>
            <a:r>
              <a:rPr lang="en-US" altLang="de-DE" dirty="0"/>
              <a:t>, </a:t>
            </a:r>
            <a:r>
              <a:rPr lang="en-US" altLang="de-DE" dirty="0" err="1"/>
              <a:t>EtherCAT</a:t>
            </a:r>
            <a:r>
              <a:rPr lang="en-US" altLang="de-DE" dirty="0"/>
              <a:t> P</a:t>
            </a:r>
            <a:r>
              <a:rPr lang="en-US" altLang="de-DE" baseline="30000" dirty="0"/>
              <a:t>®</a:t>
            </a:r>
            <a:r>
              <a:rPr lang="en-US" altLang="de-DE" dirty="0"/>
              <a:t>, Safety over </a:t>
            </a:r>
            <a:r>
              <a:rPr lang="en-US" altLang="de-DE" dirty="0" err="1"/>
              <a:t>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XTS</a:t>
            </a:r>
            <a:r>
              <a:rPr lang="en-US" altLang="de-DE" baseline="30000" dirty="0"/>
              <a:t>®</a:t>
            </a:r>
            <a:r>
              <a:rPr lang="en-US" altLang="de-DE" dirty="0"/>
              <a:t> and </a:t>
            </a:r>
            <a:r>
              <a:rPr lang="en-US" altLang="de-DE" dirty="0" err="1"/>
              <a:t>XPlanar</a:t>
            </a:r>
            <a:r>
              <a:rPr lang="en-US" altLang="de-DE" baseline="30000" dirty="0"/>
              <a:t>®</a:t>
            </a:r>
            <a:r>
              <a:rPr lang="en-US" altLang="de-DE" dirty="0"/>
              <a:t> are registered trademarks of and licensed by Beckhoff Automation GmbH. Other designations used in this publication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a:t>
            </a:r>
            <a:r>
              <a:rPr lang="de-DE" sz="1200" dirty="0" err="1"/>
              <a:t>TwinCAT</a:t>
            </a:r>
            <a:r>
              <a:rPr lang="de-DE" sz="1200" baseline="30000" dirty="0"/>
              <a:t>®</a:t>
            </a:r>
            <a:r>
              <a:rPr lang="de-DE" sz="1200" dirty="0"/>
              <a:t>, </a:t>
            </a:r>
            <a:r>
              <a:rPr lang="de-DE" sz="1200" dirty="0" err="1"/>
              <a:t>EtherCAT</a:t>
            </a:r>
            <a:r>
              <a:rPr lang="de-DE" sz="1200" baseline="30000" dirty="0"/>
              <a:t>®</a:t>
            </a:r>
            <a:r>
              <a:rPr lang="de-DE" sz="1200" dirty="0"/>
              <a:t>, </a:t>
            </a:r>
            <a:r>
              <a:rPr lang="de-DE" sz="1200" dirty="0" err="1"/>
              <a:t>EtherCAT</a:t>
            </a:r>
            <a:r>
              <a:rPr lang="de-DE" sz="1200" dirty="0"/>
              <a:t> G</a:t>
            </a:r>
            <a:r>
              <a:rPr lang="de-DE" sz="1200" baseline="30000" dirty="0"/>
              <a:t>®</a:t>
            </a:r>
            <a:r>
              <a:rPr lang="de-DE" sz="1200" dirty="0"/>
              <a:t>, </a:t>
            </a:r>
            <a:r>
              <a:rPr lang="de-DE" sz="1200" dirty="0" err="1"/>
              <a:t>EtherCAT</a:t>
            </a:r>
            <a:r>
              <a:rPr lang="de-DE" sz="1200" dirty="0"/>
              <a:t> G10</a:t>
            </a:r>
            <a:r>
              <a:rPr lang="de-DE" sz="1200" baseline="30000" dirty="0"/>
              <a:t>®</a:t>
            </a:r>
            <a:r>
              <a:rPr lang="de-DE" sz="1200" dirty="0"/>
              <a:t>, </a:t>
            </a:r>
            <a:r>
              <a:rPr lang="de-DE" sz="1200" dirty="0" err="1"/>
              <a:t>EtherCAT</a:t>
            </a:r>
            <a:r>
              <a:rPr lang="de-DE" sz="1200" dirty="0"/>
              <a:t> P</a:t>
            </a:r>
            <a:r>
              <a:rPr lang="de-DE" sz="1200" baseline="30000" dirty="0"/>
              <a:t>®</a:t>
            </a:r>
            <a:r>
              <a:rPr lang="de-DE" sz="1200" dirty="0"/>
              <a:t>, </a:t>
            </a:r>
            <a:r>
              <a:rPr lang="de-DE" sz="1200" dirty="0" err="1"/>
              <a:t>Safety</a:t>
            </a:r>
            <a:r>
              <a:rPr lang="de-DE" sz="1200" dirty="0"/>
              <a:t> </a:t>
            </a:r>
            <a:r>
              <a:rPr lang="de-DE" sz="1200" dirty="0" err="1"/>
              <a:t>over</a:t>
            </a:r>
            <a:r>
              <a:rPr lang="de-DE" sz="1200" dirty="0"/>
              <a:t> </a:t>
            </a:r>
            <a:r>
              <a:rPr lang="de-DE" sz="1200" dirty="0" err="1"/>
              <a:t>EtherCAT</a:t>
            </a:r>
            <a:r>
              <a:rPr lang="de-DE" sz="1200" baseline="30000" dirty="0"/>
              <a:t>®</a:t>
            </a:r>
            <a:r>
              <a:rPr lang="de-DE" sz="1200" dirty="0"/>
              <a:t>, </a:t>
            </a:r>
            <a:r>
              <a:rPr lang="de-DE" sz="1200" dirty="0" err="1"/>
              <a:t>TwinSAFE</a:t>
            </a:r>
            <a:r>
              <a:rPr lang="de-DE" sz="1200" baseline="30000" dirty="0"/>
              <a:t>®</a:t>
            </a:r>
            <a:r>
              <a:rPr lang="de-DE" sz="1200" dirty="0"/>
              <a:t>, XFC</a:t>
            </a:r>
            <a:r>
              <a:rPr lang="de-DE" sz="1200" baseline="30000" dirty="0"/>
              <a:t>®</a:t>
            </a:r>
            <a:r>
              <a:rPr lang="de-DE" sz="1200" dirty="0"/>
              <a:t>, XTS</a:t>
            </a:r>
            <a:r>
              <a:rPr lang="de-DE" sz="1200" baseline="30000" dirty="0"/>
              <a:t>®</a:t>
            </a:r>
            <a:r>
              <a:rPr lang="de-DE" sz="1200" dirty="0"/>
              <a:t> und </a:t>
            </a:r>
            <a:r>
              <a:rPr lang="de-DE" sz="1200" dirty="0" err="1"/>
              <a:t>XPlanar</a:t>
            </a:r>
            <a:r>
              <a:rPr lang="de-DE" sz="1200" baseline="30000" dirty="0"/>
              <a:t>®</a:t>
            </a:r>
            <a:r>
              <a:rPr lang="de-DE" sz="1200" dirty="0"/>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031918"/>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7999"/>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for Speaker – Version 3">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5" cy="6857999"/>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9" name="Picture 4" descr="E_CAT_4c_o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84306" y="4291431"/>
            <a:ext cx="908999" cy="20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‹Nr.›</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pic>
        <p:nvPicPr>
          <p:cNvPr id="10" name="Grafik 9"/>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828" r:id="rId4"/>
    <p:sldLayoutId id="2147483798" r:id="rId5"/>
    <p:sldLayoutId id="2147483713" r:id="rId6"/>
    <p:sldLayoutId id="2147483714" r:id="rId7"/>
    <p:sldLayoutId id="2147483717" r:id="rId8"/>
    <p:sldLayoutId id="2147483800" r:id="rId9"/>
    <p:sldLayoutId id="2147483715" r:id="rId10"/>
    <p:sldLayoutId id="2147483716" r:id="rId11"/>
    <p:sldLayoutId id="2147483720" r:id="rId12"/>
    <p:sldLayoutId id="2147483813" r:id="rId13"/>
    <p:sldLayoutId id="2147483814" r:id="rId14"/>
    <p:sldLayoutId id="2147483825" r:id="rId15"/>
    <p:sldLayoutId id="2147483816" r:id="rId16"/>
    <p:sldLayoutId id="2147483815" r:id="rId17"/>
    <p:sldLayoutId id="2147483820" r:id="rId18"/>
    <p:sldLayoutId id="2147483821" r:id="rId19"/>
    <p:sldLayoutId id="2147483822" r:id="rId20"/>
    <p:sldLayoutId id="2147483819" r:id="rId21"/>
    <p:sldLayoutId id="2147483817" r:id="rId22"/>
    <p:sldLayoutId id="2147483818" r:id="rId23"/>
    <p:sldLayoutId id="2147483824" r:id="rId24"/>
    <p:sldLayoutId id="2147483826" r:id="rId25"/>
    <p:sldLayoutId id="2147483827" r:id="rId26"/>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infosys.beckhoff.com/index.php?content=../content/1031/tf5400_tc3_advanced_motion_pack/index.html&amp;id=18203Link"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112233"/>
            <a:ext cx="10137600" cy="967921"/>
          </a:xfrm>
        </p:spPr>
        <p:txBody>
          <a:bodyPr/>
          <a:lstStyle/>
          <a:p>
            <a:r>
              <a:rPr lang="de-DE" dirty="0"/>
              <a:t>New Automation Technology</a:t>
            </a:r>
            <a:br>
              <a:rPr lang="de-DE" dirty="0"/>
            </a:br>
            <a:r>
              <a:rPr lang="de-DE" dirty="0"/>
              <a:t>Beckhoff Automation</a:t>
            </a:r>
          </a:p>
        </p:txBody>
      </p:sp>
    </p:spTree>
    <p:extLst>
      <p:ext uri="{BB962C8B-B14F-4D97-AF65-F5344CB8AC3E}">
        <p14:creationId xmlns:p14="http://schemas.microsoft.com/office/powerpoint/2010/main" val="3333462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r>
              <a:rPr lang="en-GB" kern="0" dirty="0"/>
              <a:t>PLC-Library XTS</a:t>
            </a:r>
            <a:endParaRPr lang="en-GB" dirty="0"/>
          </a:p>
          <a:p>
            <a:pPr marL="457200" indent="-457200">
              <a:buFont typeface="+mj-lt"/>
              <a:buAutoNum type="arabicPeriod"/>
            </a:pPr>
            <a:r>
              <a:rPr lang="en-US" dirty="0"/>
              <a:t>AXIS_REF</a:t>
            </a:r>
          </a:p>
          <a:p>
            <a:pPr marL="457200" indent="-457200">
              <a:buFont typeface="+mj-lt"/>
              <a:buAutoNum type="arabicPeriod"/>
            </a:pPr>
            <a:r>
              <a:rPr lang="en-GB" b="1" dirty="0"/>
              <a:t>XTS-Utility Library</a:t>
            </a:r>
          </a:p>
          <a:p>
            <a:pPr marL="457200" indent="-457200">
              <a:buFont typeface="+mj-lt"/>
              <a:buAutoNum type="arabicPeriod"/>
            </a:pPr>
            <a:r>
              <a:rPr lang="en-GB" dirty="0"/>
              <a:t>PLC </a:t>
            </a:r>
            <a:r>
              <a:rPr lang="en-GB" dirty="0" err="1"/>
              <a:t>StartUp</a:t>
            </a:r>
            <a:r>
              <a:rPr lang="en-GB" dirty="0"/>
              <a:t> condition</a:t>
            </a:r>
          </a:p>
          <a:p>
            <a:pPr marL="457200" indent="-457200">
              <a:buFont typeface="+mj-lt"/>
              <a:buAutoNum type="arabicPeriod"/>
            </a:pPr>
            <a:r>
              <a:rPr lang="en-GB" dirty="0"/>
              <a:t>Mover1 detection </a:t>
            </a:r>
            <a:br>
              <a:rPr lang="en-GB" dirty="0"/>
            </a:br>
            <a:r>
              <a:rPr lang="en-GB" dirty="0"/>
              <a:t> via PLC</a:t>
            </a:r>
          </a:p>
          <a:p>
            <a:pPr marL="457200" indent="-457200">
              <a:buFont typeface="+mj-lt"/>
              <a:buAutoNum type="arabicPeriod"/>
            </a:pPr>
            <a:r>
              <a:rPr lang="en-GB" dirty="0"/>
              <a:t>Overview TF5400 </a:t>
            </a:r>
            <a:r>
              <a:rPr lang="en-GB" sz="2000" dirty="0"/>
              <a:t>Collision Avoidance (CA)</a:t>
            </a:r>
          </a:p>
          <a:p>
            <a:pPr marL="457200" indent="-457200">
              <a:buFont typeface="+mj-lt"/>
              <a:buAutoNum type="arabicPeriod"/>
            </a:pPr>
            <a:r>
              <a:rPr lang="en-GB" dirty="0"/>
              <a:t>CA-Group Object</a:t>
            </a:r>
          </a:p>
          <a:p>
            <a:pPr marL="457200" indent="-457200">
              <a:buFont typeface="+mj-lt"/>
              <a:buAutoNum type="arabicPeriod"/>
            </a:pPr>
            <a:r>
              <a:rPr lang="en-GB" kern="0" dirty="0"/>
              <a:t>PLC-Library CA-Group</a:t>
            </a:r>
            <a:endParaRPr lang="en-GB" dirty="0"/>
          </a:p>
          <a:p>
            <a:pPr marL="457200" indent="-457200">
              <a:buFont typeface="+mj-lt"/>
              <a:buAutoNum type="arabicPeriod"/>
            </a:pPr>
            <a:r>
              <a:rPr lang="en-US" dirty="0"/>
              <a:t>AXES_GROUP_REF</a:t>
            </a:r>
            <a:endParaRPr lang="en-GB" dirty="0"/>
          </a:p>
          <a:p>
            <a:pPr marL="457200" indent="-457200">
              <a:buFont typeface="+mj-lt"/>
              <a:buAutoNum type="arabicPeriod"/>
            </a:pPr>
            <a:r>
              <a:rPr lang="en-GB" dirty="0"/>
              <a:t>CA-Group handling</a:t>
            </a:r>
          </a:p>
          <a:p>
            <a:pPr marL="457200" indent="-457200">
              <a:buFont typeface="+mj-lt"/>
              <a:buAutoNum type="arabicPeriod"/>
            </a:pPr>
            <a:r>
              <a:rPr lang="en-GB" dirty="0"/>
              <a:t>CA-Operation</a:t>
            </a:r>
          </a:p>
          <a:p>
            <a:pPr marL="0" indent="0">
              <a:buNone/>
            </a:pPr>
            <a:endParaRPr lang="en-US" dirty="0"/>
          </a:p>
        </p:txBody>
      </p:sp>
      <p:sp>
        <p:nvSpPr>
          <p:cNvPr id="4" name="Titel 3"/>
          <p:cNvSpPr>
            <a:spLocks noGrp="1"/>
          </p:cNvSpPr>
          <p:nvPr>
            <p:ph type="title"/>
          </p:nvPr>
        </p:nvSpPr>
        <p:spPr/>
        <p:txBody>
          <a:bodyPr/>
          <a:lstStyle/>
          <a:p>
            <a:r>
              <a:rPr lang="de-DE" dirty="0"/>
              <a:t>Agenda | XTS – </a:t>
            </a:r>
            <a:r>
              <a:rPr lang="en-CA" dirty="0"/>
              <a:t>PLC</a:t>
            </a:r>
            <a:endParaRPr lang="de-DE" dirty="0"/>
          </a:p>
        </p:txBody>
      </p:sp>
    </p:spTree>
    <p:extLst>
      <p:ext uri="{BB962C8B-B14F-4D97-AF65-F5344CB8AC3E}">
        <p14:creationId xmlns:p14="http://schemas.microsoft.com/office/powerpoint/2010/main" val="532848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b="16034"/>
          <a:stretch/>
        </p:blipFill>
        <p:spPr>
          <a:xfrm>
            <a:off x="9047329" y="1099577"/>
            <a:ext cx="3130826" cy="5758423"/>
          </a:xfrm>
          <a:prstGeom prst="rect">
            <a:avLst/>
          </a:prstGeom>
        </p:spPr>
      </p:pic>
      <p:pic>
        <p:nvPicPr>
          <p:cNvPr id="2051"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200" y="1815570"/>
            <a:ext cx="5904000" cy="506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platzhalter 6"/>
          <p:cNvSpPr>
            <a:spLocks noGrp="1"/>
          </p:cNvSpPr>
          <p:nvPr>
            <p:ph type="body" sz="quarter" idx="15"/>
          </p:nvPr>
        </p:nvSpPr>
        <p:spPr/>
        <p:txBody>
          <a:bodyPr/>
          <a:lstStyle/>
          <a:p>
            <a:r>
              <a:rPr lang="en-US" b="1" dirty="0"/>
              <a:t>XTS-Utility PLC-Libraries</a:t>
            </a:r>
            <a:endParaRPr lang="de-DE" b="1" dirty="0"/>
          </a:p>
          <a:p>
            <a:endParaRPr lang="de-DE" dirty="0"/>
          </a:p>
        </p:txBody>
      </p:sp>
      <p:sp>
        <p:nvSpPr>
          <p:cNvPr id="4" name="Titel 3"/>
          <p:cNvSpPr>
            <a:spLocks noGrp="1"/>
          </p:cNvSpPr>
          <p:nvPr>
            <p:ph type="title"/>
          </p:nvPr>
        </p:nvSpPr>
        <p:spPr/>
        <p:txBody>
          <a:bodyPr/>
          <a:lstStyle/>
          <a:p>
            <a:pPr marL="457200" indent="-457200"/>
            <a:r>
              <a:rPr lang="en-GB" dirty="0"/>
              <a:t>XTS	XTS-Utility Library</a:t>
            </a:r>
          </a:p>
        </p:txBody>
      </p:sp>
      <p:sp>
        <p:nvSpPr>
          <p:cNvPr id="10" name="Rechteck 9"/>
          <p:cNvSpPr/>
          <p:nvPr/>
        </p:nvSpPr>
        <p:spPr>
          <a:xfrm>
            <a:off x="2173200" y="1820084"/>
            <a:ext cx="804090" cy="288032"/>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pic>
        <p:nvPicPr>
          <p:cNvPr id="13" name="Picture 3" descr="E:\Bilder\PLC\AddLib.bmp"/>
          <p:cNvPicPr>
            <a:picLocks noChangeAspect="1" noChangeArrowheads="1"/>
          </p:cNvPicPr>
          <p:nvPr/>
        </p:nvPicPr>
        <p:blipFill rotWithShape="1">
          <a:blip r:embed="rId5">
            <a:extLst>
              <a:ext uri="{28A0092B-C50C-407E-A947-70E740481C1C}">
                <a14:useLocalDpi xmlns:a14="http://schemas.microsoft.com/office/drawing/2010/main" val="0"/>
              </a:ext>
            </a:extLst>
          </a:blip>
          <a:srcRect l="2131" r="7933"/>
          <a:stretch/>
        </p:blipFill>
        <p:spPr bwMode="auto">
          <a:xfrm>
            <a:off x="9687781" y="5042759"/>
            <a:ext cx="2232000" cy="1147712"/>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p:cNvSpPr/>
          <p:nvPr/>
        </p:nvSpPr>
        <p:spPr>
          <a:xfrm>
            <a:off x="9047329" y="4850913"/>
            <a:ext cx="2970105" cy="42954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cxnSp>
        <p:nvCxnSpPr>
          <p:cNvPr id="6" name="Gerade Verbindung mit Pfeil 5"/>
          <p:cNvCxnSpPr/>
          <p:nvPr/>
        </p:nvCxnSpPr>
        <p:spPr>
          <a:xfrm flipH="1" flipV="1">
            <a:off x="3071664" y="1964100"/>
            <a:ext cx="5832648" cy="2833052"/>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591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2D1F997-67E9-44F9-A3FB-C1025BF7BE25}"/>
              </a:ext>
            </a:extLst>
          </p:cNvPr>
          <p:cNvPicPr>
            <a:picLocks noChangeAspect="1"/>
          </p:cNvPicPr>
          <p:nvPr/>
        </p:nvPicPr>
        <p:blipFill rotWithShape="1">
          <a:blip r:embed="rId3"/>
          <a:srcRect b="10698"/>
          <a:stretch/>
        </p:blipFill>
        <p:spPr>
          <a:xfrm>
            <a:off x="5762140" y="1669990"/>
            <a:ext cx="3247619" cy="5188010"/>
          </a:xfrm>
          <a:prstGeom prst="rect">
            <a:avLst/>
          </a:prstGeom>
        </p:spPr>
      </p:pic>
      <p:pic>
        <p:nvPicPr>
          <p:cNvPr id="9" name="Grafik 8"/>
          <p:cNvPicPr>
            <a:picLocks noChangeAspect="1"/>
          </p:cNvPicPr>
          <p:nvPr/>
        </p:nvPicPr>
        <p:blipFill rotWithShape="1">
          <a:blip r:embed="rId4">
            <a:extLst>
              <a:ext uri="{28A0092B-C50C-407E-A947-70E740481C1C}">
                <a14:useLocalDpi xmlns:a14="http://schemas.microsoft.com/office/drawing/2010/main" val="0"/>
              </a:ext>
            </a:extLst>
          </a:blip>
          <a:srcRect b="15750"/>
          <a:stretch/>
        </p:blipFill>
        <p:spPr>
          <a:xfrm>
            <a:off x="9051794" y="1080154"/>
            <a:ext cx="3130826" cy="5777846"/>
          </a:xfrm>
          <a:prstGeom prst="rect">
            <a:avLst/>
          </a:prstGeom>
        </p:spPr>
      </p:pic>
      <p:sp>
        <p:nvSpPr>
          <p:cNvPr id="7" name="Textplatzhalter 6"/>
          <p:cNvSpPr>
            <a:spLocks noGrp="1"/>
          </p:cNvSpPr>
          <p:nvPr>
            <p:ph type="body" sz="quarter" idx="15"/>
          </p:nvPr>
        </p:nvSpPr>
        <p:spPr/>
        <p:txBody>
          <a:bodyPr/>
          <a:lstStyle/>
          <a:p>
            <a:pPr marL="0" indent="0">
              <a:buNone/>
            </a:pPr>
            <a:r>
              <a:rPr lang="en-US" b="1" dirty="0"/>
              <a:t>XTS-Utility PLC-Libraries contains</a:t>
            </a:r>
          </a:p>
          <a:p>
            <a:pPr lvl="2"/>
            <a:endParaRPr lang="en-US" dirty="0"/>
          </a:p>
          <a:p>
            <a:r>
              <a:rPr lang="en-US" dirty="0"/>
              <a:t>DUTs</a:t>
            </a:r>
          </a:p>
          <a:p>
            <a:pPr lvl="1"/>
            <a:endParaRPr lang="en-US" dirty="0"/>
          </a:p>
          <a:p>
            <a:r>
              <a:rPr lang="en-US" dirty="0"/>
              <a:t>GVLs</a:t>
            </a:r>
          </a:p>
          <a:p>
            <a:pPr lvl="2"/>
            <a:r>
              <a:rPr lang="en-US" dirty="0" err="1"/>
              <a:t>TcIoXtsEnvironmentParameterList</a:t>
            </a:r>
            <a:endParaRPr lang="de-DE" dirty="0"/>
          </a:p>
          <a:p>
            <a:pPr lvl="1"/>
            <a:endParaRPr lang="de-DE" dirty="0"/>
          </a:p>
          <a:p>
            <a:r>
              <a:rPr lang="en-US" dirty="0"/>
              <a:t>POUs</a:t>
            </a:r>
          </a:p>
          <a:p>
            <a:pPr lvl="2"/>
            <a:r>
              <a:rPr lang="en-US" dirty="0" err="1"/>
              <a:t>FB_TcIoXtsEnvironment</a:t>
            </a:r>
            <a:r>
              <a:rPr lang="en-US" dirty="0"/>
              <a:t>	</a:t>
            </a:r>
          </a:p>
          <a:p>
            <a:endParaRPr lang="de-DE" dirty="0"/>
          </a:p>
        </p:txBody>
      </p:sp>
      <p:sp>
        <p:nvSpPr>
          <p:cNvPr id="4" name="Titel 3"/>
          <p:cNvSpPr>
            <a:spLocks noGrp="1"/>
          </p:cNvSpPr>
          <p:nvPr>
            <p:ph type="title"/>
          </p:nvPr>
        </p:nvSpPr>
        <p:spPr/>
        <p:txBody>
          <a:bodyPr/>
          <a:lstStyle/>
          <a:p>
            <a:r>
              <a:rPr lang="en-GB" dirty="0"/>
              <a:t>XTS	XTS-Utility Library</a:t>
            </a:r>
          </a:p>
        </p:txBody>
      </p:sp>
      <p:sp>
        <p:nvSpPr>
          <p:cNvPr id="10" name="Rechteck 9"/>
          <p:cNvSpPr/>
          <p:nvPr/>
        </p:nvSpPr>
        <p:spPr>
          <a:xfrm>
            <a:off x="5748483" y="1640934"/>
            <a:ext cx="3270802" cy="248499"/>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7" name="Rechteck 16"/>
          <p:cNvSpPr/>
          <p:nvPr/>
        </p:nvSpPr>
        <p:spPr>
          <a:xfrm>
            <a:off x="6239176" y="2197461"/>
            <a:ext cx="1216414" cy="21535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8" name="Rechteck 17"/>
          <p:cNvSpPr/>
          <p:nvPr/>
        </p:nvSpPr>
        <p:spPr>
          <a:xfrm>
            <a:off x="6240704" y="4376822"/>
            <a:ext cx="1216414" cy="21535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9" name="Rechteck 18"/>
          <p:cNvSpPr/>
          <p:nvPr/>
        </p:nvSpPr>
        <p:spPr>
          <a:xfrm>
            <a:off x="6236573" y="4730703"/>
            <a:ext cx="1216414" cy="21535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Rechteck 2"/>
          <p:cNvSpPr/>
          <p:nvPr/>
        </p:nvSpPr>
        <p:spPr>
          <a:xfrm>
            <a:off x="9048862" y="5212257"/>
            <a:ext cx="2970290" cy="21428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cxnSp>
        <p:nvCxnSpPr>
          <p:cNvPr id="6" name="Gerade Verbindung mit Pfeil 5"/>
          <p:cNvCxnSpPr/>
          <p:nvPr/>
        </p:nvCxnSpPr>
        <p:spPr>
          <a:xfrm flipH="1" flipV="1">
            <a:off x="8040217" y="1901568"/>
            <a:ext cx="1080119" cy="3183616"/>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hteck 19"/>
          <p:cNvSpPr/>
          <p:nvPr/>
        </p:nvSpPr>
        <p:spPr>
          <a:xfrm>
            <a:off x="6911264" y="5812781"/>
            <a:ext cx="1561000" cy="21535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2498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E65C8E7B-E907-4A5E-828F-8AF0E6F7CD27}"/>
              </a:ext>
            </a:extLst>
          </p:cNvPr>
          <p:cNvPicPr>
            <a:picLocks noChangeAspect="1"/>
          </p:cNvPicPr>
          <p:nvPr/>
        </p:nvPicPr>
        <p:blipFill>
          <a:blip r:embed="rId3"/>
          <a:stretch>
            <a:fillRect/>
          </a:stretch>
        </p:blipFill>
        <p:spPr>
          <a:xfrm>
            <a:off x="8134350" y="1108686"/>
            <a:ext cx="4025971" cy="5367961"/>
          </a:xfrm>
          <a:prstGeom prst="rect">
            <a:avLst/>
          </a:prstGeom>
        </p:spPr>
      </p:pic>
      <p:sp>
        <p:nvSpPr>
          <p:cNvPr id="7" name="Textplatzhalter 6"/>
          <p:cNvSpPr>
            <a:spLocks noGrp="1"/>
          </p:cNvSpPr>
          <p:nvPr>
            <p:ph type="body" sz="quarter" idx="15"/>
          </p:nvPr>
        </p:nvSpPr>
        <p:spPr>
          <a:xfrm>
            <a:off x="3" y="1090799"/>
            <a:ext cx="8472261" cy="5331600"/>
          </a:xfrm>
        </p:spPr>
        <p:txBody>
          <a:bodyPr/>
          <a:lstStyle/>
          <a:p>
            <a:pPr marL="0" lvl="1" indent="0">
              <a:buNone/>
            </a:pPr>
            <a:r>
              <a:rPr lang="en-US" b="1" dirty="0" err="1"/>
              <a:t>TcIoXtsEnvironmentParameterList</a:t>
            </a:r>
            <a:endParaRPr lang="en-US" b="1" dirty="0"/>
          </a:p>
          <a:p>
            <a:pPr marL="360362" lvl="1" indent="0">
              <a:buNone/>
            </a:pPr>
            <a:r>
              <a:rPr lang="en-US" dirty="0"/>
              <a:t>The constant list can be changed in the library.</a:t>
            </a:r>
          </a:p>
          <a:p>
            <a:pPr marL="360362" lvl="1" indent="0">
              <a:buNone/>
            </a:pPr>
            <a:endParaRPr lang="en-US" dirty="0"/>
          </a:p>
          <a:p>
            <a:pPr marL="360362" lvl="1" indent="0">
              <a:buNone/>
            </a:pPr>
            <a:endParaRPr lang="en-US" dirty="0"/>
          </a:p>
          <a:p>
            <a:pPr marL="360362" lvl="1" indent="0">
              <a:buNone/>
            </a:pPr>
            <a:endParaRPr lang="en-US" dirty="0"/>
          </a:p>
          <a:p>
            <a:pPr marL="360362" lvl="1" indent="0">
              <a:buNone/>
            </a:pPr>
            <a:endParaRPr lang="en-US" dirty="0"/>
          </a:p>
          <a:p>
            <a:pPr marL="360362" lvl="1" indent="0">
              <a:buNone/>
            </a:pPr>
            <a:endParaRPr lang="en-US" dirty="0"/>
          </a:p>
          <a:p>
            <a:pPr marL="360362" lvl="1" indent="0">
              <a:buNone/>
            </a:pPr>
            <a:endParaRPr lang="en-US" dirty="0"/>
          </a:p>
          <a:p>
            <a:pPr marL="360362" lvl="1" indent="0">
              <a:buNone/>
            </a:pPr>
            <a:endParaRPr lang="en-US" dirty="0"/>
          </a:p>
          <a:p>
            <a:pPr marL="360362" lvl="1" indent="0">
              <a:buNone/>
            </a:pPr>
            <a:endParaRPr lang="en-US" dirty="0"/>
          </a:p>
          <a:p>
            <a:pPr marL="360362" lvl="1" indent="0">
              <a:buNone/>
            </a:pPr>
            <a:endParaRPr lang="en-US" sz="2400" dirty="0"/>
          </a:p>
          <a:p>
            <a:pPr marL="360362" lvl="1" indent="0">
              <a:buNone/>
            </a:pPr>
            <a:endParaRPr lang="en-US" dirty="0"/>
          </a:p>
          <a:p>
            <a:pPr marL="360362" lvl="1" indent="0">
              <a:buNone/>
            </a:pPr>
            <a:r>
              <a:rPr lang="en-US" dirty="0"/>
              <a:t>The parameters must be adapted for the respective system</a:t>
            </a:r>
          </a:p>
        </p:txBody>
      </p:sp>
      <p:sp>
        <p:nvSpPr>
          <p:cNvPr id="4" name="Titel 3"/>
          <p:cNvSpPr>
            <a:spLocks noGrp="1"/>
          </p:cNvSpPr>
          <p:nvPr>
            <p:ph type="title"/>
          </p:nvPr>
        </p:nvSpPr>
        <p:spPr/>
        <p:txBody>
          <a:bodyPr/>
          <a:lstStyle/>
          <a:p>
            <a:pPr marL="457200" indent="-457200"/>
            <a:r>
              <a:rPr lang="en-GB" dirty="0"/>
              <a:t>XTS	XTS-Utility Library</a:t>
            </a:r>
          </a:p>
        </p:txBody>
      </p:sp>
      <p:pic>
        <p:nvPicPr>
          <p:cNvPr id="3" name="Grafik 2">
            <a:extLst>
              <a:ext uri="{FF2B5EF4-FFF2-40B4-BE49-F238E27FC236}">
                <a16:creationId xmlns:a16="http://schemas.microsoft.com/office/drawing/2014/main" id="{2CAF5DAF-B606-42BA-AA8D-F0CDD71E1A03}"/>
              </a:ext>
            </a:extLst>
          </p:cNvPr>
          <p:cNvPicPr>
            <a:picLocks noChangeAspect="1"/>
          </p:cNvPicPr>
          <p:nvPr/>
        </p:nvPicPr>
        <p:blipFill>
          <a:blip r:embed="rId4"/>
          <a:stretch>
            <a:fillRect/>
          </a:stretch>
        </p:blipFill>
        <p:spPr>
          <a:xfrm>
            <a:off x="263352" y="2521620"/>
            <a:ext cx="7818412" cy="3355652"/>
          </a:xfrm>
          <a:prstGeom prst="rect">
            <a:avLst/>
          </a:prstGeom>
        </p:spPr>
      </p:pic>
      <p:sp>
        <p:nvSpPr>
          <p:cNvPr id="12" name="Rechteck 11">
            <a:extLst>
              <a:ext uri="{FF2B5EF4-FFF2-40B4-BE49-F238E27FC236}">
                <a16:creationId xmlns:a16="http://schemas.microsoft.com/office/drawing/2014/main" id="{934CF838-1FF4-4327-B079-89384EA679BB}"/>
              </a:ext>
            </a:extLst>
          </p:cNvPr>
          <p:cNvSpPr/>
          <p:nvPr/>
        </p:nvSpPr>
        <p:spPr>
          <a:xfrm>
            <a:off x="9355410" y="2345803"/>
            <a:ext cx="2823961" cy="315300"/>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78847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Ein Bild, das Text enthält.&#10;&#10;Automatisch generierte Beschreibung">
            <a:extLst>
              <a:ext uri="{FF2B5EF4-FFF2-40B4-BE49-F238E27FC236}">
                <a16:creationId xmlns:a16="http://schemas.microsoft.com/office/drawing/2014/main" id="{D72D89B1-35E4-4FFC-93FC-5CEBA8816E83}"/>
              </a:ext>
            </a:extLst>
          </p:cNvPr>
          <p:cNvPicPr>
            <a:picLocks noChangeAspect="1"/>
          </p:cNvPicPr>
          <p:nvPr/>
        </p:nvPicPr>
        <p:blipFill rotWithShape="1">
          <a:blip r:embed="rId3"/>
          <a:srcRect b="8810"/>
          <a:stretch/>
        </p:blipFill>
        <p:spPr>
          <a:xfrm>
            <a:off x="1063238" y="2847952"/>
            <a:ext cx="7208858" cy="4010048"/>
          </a:xfrm>
          <a:prstGeom prst="rect">
            <a:avLst/>
          </a:prstGeom>
        </p:spPr>
      </p:pic>
      <p:pic>
        <p:nvPicPr>
          <p:cNvPr id="14" name="Grafik 13"/>
          <p:cNvPicPr>
            <a:picLocks noChangeAspect="1"/>
          </p:cNvPicPr>
          <p:nvPr/>
        </p:nvPicPr>
        <p:blipFill rotWithShape="1">
          <a:blip r:embed="rId4">
            <a:extLst>
              <a:ext uri="{28A0092B-C50C-407E-A947-70E740481C1C}">
                <a14:useLocalDpi xmlns:a14="http://schemas.microsoft.com/office/drawing/2010/main" val="0"/>
              </a:ext>
            </a:extLst>
          </a:blip>
          <a:srcRect b="15750"/>
          <a:stretch/>
        </p:blipFill>
        <p:spPr>
          <a:xfrm>
            <a:off x="9051794" y="1080154"/>
            <a:ext cx="3130826" cy="5777846"/>
          </a:xfrm>
          <a:prstGeom prst="rect">
            <a:avLst/>
          </a:prstGeom>
        </p:spPr>
      </p:pic>
      <p:sp>
        <p:nvSpPr>
          <p:cNvPr id="7" name="Textplatzhalter 6"/>
          <p:cNvSpPr>
            <a:spLocks noGrp="1"/>
          </p:cNvSpPr>
          <p:nvPr>
            <p:ph type="body" sz="quarter" idx="15"/>
          </p:nvPr>
        </p:nvSpPr>
        <p:spPr/>
        <p:txBody>
          <a:bodyPr/>
          <a:lstStyle/>
          <a:p>
            <a:pPr marL="0" lvl="1" indent="0">
              <a:buNone/>
            </a:pPr>
            <a:r>
              <a:rPr lang="en-US" b="1" dirty="0" err="1"/>
              <a:t>TcIoXtsEnvironmentParameterList</a:t>
            </a:r>
            <a:endParaRPr lang="en-US" b="1" dirty="0"/>
          </a:p>
          <a:p>
            <a:pPr marL="360362" lvl="1" indent="0">
              <a:buNone/>
            </a:pPr>
            <a:r>
              <a:rPr lang="en-US" dirty="0"/>
              <a:t>To change this Parameters</a:t>
            </a:r>
          </a:p>
          <a:p>
            <a:pPr marL="360362" lvl="1" indent="0">
              <a:buNone/>
            </a:pPr>
            <a:r>
              <a:rPr lang="en-US" dirty="0"/>
              <a:t>“Double-click” the entry within the library.</a:t>
            </a:r>
          </a:p>
        </p:txBody>
      </p:sp>
      <p:sp>
        <p:nvSpPr>
          <p:cNvPr id="4" name="Titel 3"/>
          <p:cNvSpPr>
            <a:spLocks noGrp="1"/>
          </p:cNvSpPr>
          <p:nvPr>
            <p:ph type="title"/>
          </p:nvPr>
        </p:nvSpPr>
        <p:spPr/>
        <p:txBody>
          <a:bodyPr/>
          <a:lstStyle/>
          <a:p>
            <a:pPr marL="457200" indent="-457200"/>
            <a:r>
              <a:rPr lang="en-GB" dirty="0"/>
              <a:t>XTS	XTS-Utility Library</a:t>
            </a:r>
          </a:p>
        </p:txBody>
      </p:sp>
      <p:cxnSp>
        <p:nvCxnSpPr>
          <p:cNvPr id="13" name="Gerade Verbindung mit Pfeil 12"/>
          <p:cNvCxnSpPr/>
          <p:nvPr/>
        </p:nvCxnSpPr>
        <p:spPr>
          <a:xfrm flipH="1" flipV="1">
            <a:off x="7896200" y="5301208"/>
            <a:ext cx="1008112" cy="72008"/>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4869882" y="4373364"/>
            <a:ext cx="682267" cy="137556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5" name="Rechteck 14"/>
          <p:cNvSpPr/>
          <p:nvPr/>
        </p:nvSpPr>
        <p:spPr>
          <a:xfrm>
            <a:off x="9058287" y="5212157"/>
            <a:ext cx="2970290" cy="21428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3533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CD9391B2-507D-4B8C-9423-AAB42B73CFE4}"/>
              </a:ext>
            </a:extLst>
          </p:cNvPr>
          <p:cNvPicPr>
            <a:picLocks noChangeAspect="1"/>
          </p:cNvPicPr>
          <p:nvPr/>
        </p:nvPicPr>
        <p:blipFill>
          <a:blip r:embed="rId3"/>
          <a:stretch>
            <a:fillRect/>
          </a:stretch>
        </p:blipFill>
        <p:spPr>
          <a:xfrm>
            <a:off x="1487488" y="3573016"/>
            <a:ext cx="5537663" cy="1348918"/>
          </a:xfrm>
          <a:prstGeom prst="rect">
            <a:avLst/>
          </a:prstGeom>
        </p:spPr>
      </p:pic>
      <p:pic>
        <p:nvPicPr>
          <p:cNvPr id="3" name="Grafik 2">
            <a:extLst>
              <a:ext uri="{FF2B5EF4-FFF2-40B4-BE49-F238E27FC236}">
                <a16:creationId xmlns:a16="http://schemas.microsoft.com/office/drawing/2014/main" id="{930AFE39-F326-492C-AE38-D8F4502304C6}"/>
              </a:ext>
            </a:extLst>
          </p:cNvPr>
          <p:cNvPicPr>
            <a:picLocks noChangeAspect="1"/>
          </p:cNvPicPr>
          <p:nvPr/>
        </p:nvPicPr>
        <p:blipFill rotWithShape="1">
          <a:blip r:embed="rId4"/>
          <a:srcRect b="6928"/>
          <a:stretch/>
        </p:blipFill>
        <p:spPr>
          <a:xfrm>
            <a:off x="8136000" y="1108800"/>
            <a:ext cx="4028572" cy="5749200"/>
          </a:xfrm>
          <a:prstGeom prst="rect">
            <a:avLst/>
          </a:prstGeom>
        </p:spPr>
      </p:pic>
      <p:sp>
        <p:nvSpPr>
          <p:cNvPr id="7" name="Textplatzhalter 6"/>
          <p:cNvSpPr>
            <a:spLocks noGrp="1"/>
          </p:cNvSpPr>
          <p:nvPr>
            <p:ph type="body" sz="quarter" idx="15"/>
          </p:nvPr>
        </p:nvSpPr>
        <p:spPr/>
        <p:txBody>
          <a:bodyPr/>
          <a:lstStyle/>
          <a:p>
            <a:pPr marL="0" lvl="1" indent="0">
              <a:buNone/>
            </a:pPr>
            <a:r>
              <a:rPr lang="en-US" b="1" dirty="0" err="1"/>
              <a:t>FB_TcIoXtsEnvironment</a:t>
            </a:r>
            <a:endParaRPr lang="en-US" b="1" dirty="0"/>
          </a:p>
          <a:p>
            <a:pPr marL="360362" lvl="1" indent="0">
              <a:buNone/>
            </a:pPr>
            <a:r>
              <a:rPr lang="en-US" dirty="0"/>
              <a:t>For easy gathering of XTS diagnostic data and accessing object parameters in the PLC.</a:t>
            </a:r>
          </a:p>
          <a:p>
            <a:pPr marL="360362" lvl="1" indent="0">
              <a:buNone/>
            </a:pPr>
            <a:endParaRPr lang="en-US" dirty="0"/>
          </a:p>
          <a:p>
            <a:pPr marL="360362" lvl="1" indent="0">
              <a:buNone/>
            </a:pPr>
            <a:endParaRPr lang="en-US" dirty="0"/>
          </a:p>
        </p:txBody>
      </p:sp>
      <p:sp>
        <p:nvSpPr>
          <p:cNvPr id="4" name="Titel 3"/>
          <p:cNvSpPr>
            <a:spLocks noGrp="1"/>
          </p:cNvSpPr>
          <p:nvPr>
            <p:ph type="title"/>
          </p:nvPr>
        </p:nvSpPr>
        <p:spPr/>
        <p:txBody>
          <a:bodyPr/>
          <a:lstStyle/>
          <a:p>
            <a:pPr marL="457200" indent="-457200"/>
            <a:r>
              <a:rPr lang="en-GB" dirty="0"/>
              <a:t>XTS	XTS-Utility Library</a:t>
            </a:r>
          </a:p>
        </p:txBody>
      </p:sp>
    </p:spTree>
    <p:extLst>
      <p:ext uri="{BB962C8B-B14F-4D97-AF65-F5344CB8AC3E}">
        <p14:creationId xmlns:p14="http://schemas.microsoft.com/office/powerpoint/2010/main" val="1095597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5"/>
          </p:nvPr>
        </p:nvSpPr>
        <p:spPr/>
        <p:txBody>
          <a:bodyPr/>
          <a:lstStyle/>
          <a:p>
            <a:pPr marL="0" lvl="1" indent="0">
              <a:buNone/>
            </a:pPr>
            <a:r>
              <a:rPr lang="en-US" b="1" dirty="0" err="1"/>
              <a:t>FB_TcIoXtsEnvironment</a:t>
            </a:r>
            <a:endParaRPr lang="en-US" b="1" dirty="0"/>
          </a:p>
          <a:p>
            <a:pPr marL="360362" lvl="1" indent="0">
              <a:buNone/>
            </a:pPr>
            <a:endParaRPr lang="en-US" dirty="0"/>
          </a:p>
          <a:p>
            <a:pPr marL="360362" lvl="1" indent="0">
              <a:buNone/>
            </a:pPr>
            <a:endParaRPr lang="en-US" dirty="0"/>
          </a:p>
        </p:txBody>
      </p:sp>
      <p:sp>
        <p:nvSpPr>
          <p:cNvPr id="4" name="Titel 3"/>
          <p:cNvSpPr>
            <a:spLocks noGrp="1"/>
          </p:cNvSpPr>
          <p:nvPr>
            <p:ph type="title"/>
          </p:nvPr>
        </p:nvSpPr>
        <p:spPr/>
        <p:txBody>
          <a:bodyPr/>
          <a:lstStyle/>
          <a:p>
            <a:pPr marL="457200" indent="-457200"/>
            <a:r>
              <a:rPr lang="en-GB" dirty="0"/>
              <a:t>XTS	XTS-Utility Library</a:t>
            </a:r>
          </a:p>
        </p:txBody>
      </p:sp>
      <p:pic>
        <p:nvPicPr>
          <p:cNvPr id="3" name="Grafik 2">
            <a:extLst>
              <a:ext uri="{FF2B5EF4-FFF2-40B4-BE49-F238E27FC236}">
                <a16:creationId xmlns:a16="http://schemas.microsoft.com/office/drawing/2014/main" id="{930AFE39-F326-492C-AE38-D8F4502304C6}"/>
              </a:ext>
            </a:extLst>
          </p:cNvPr>
          <p:cNvPicPr>
            <a:picLocks noChangeAspect="1"/>
          </p:cNvPicPr>
          <p:nvPr/>
        </p:nvPicPr>
        <p:blipFill rotWithShape="1">
          <a:blip r:embed="rId3"/>
          <a:srcRect t="119" b="33602"/>
          <a:stretch/>
        </p:blipFill>
        <p:spPr>
          <a:xfrm>
            <a:off x="8136000" y="2536485"/>
            <a:ext cx="4028572" cy="4104000"/>
          </a:xfrm>
          <a:prstGeom prst="rect">
            <a:avLst/>
          </a:prstGeom>
        </p:spPr>
      </p:pic>
      <p:pic>
        <p:nvPicPr>
          <p:cNvPr id="13" name="Grafik 12">
            <a:extLst>
              <a:ext uri="{FF2B5EF4-FFF2-40B4-BE49-F238E27FC236}">
                <a16:creationId xmlns:a16="http://schemas.microsoft.com/office/drawing/2014/main" id="{5CD9830F-495B-4AC9-AB0D-AF7E1F3AEF2D}"/>
              </a:ext>
            </a:extLst>
          </p:cNvPr>
          <p:cNvPicPr>
            <a:picLocks noChangeAspect="1"/>
          </p:cNvPicPr>
          <p:nvPr/>
        </p:nvPicPr>
        <p:blipFill rotWithShape="1">
          <a:blip r:embed="rId4"/>
          <a:srcRect l="1825" t="497" r="2205" b="2893"/>
          <a:stretch/>
        </p:blipFill>
        <p:spPr>
          <a:xfrm>
            <a:off x="1131466" y="2405794"/>
            <a:ext cx="5678134" cy="4107304"/>
          </a:xfrm>
          <a:prstGeom prst="rect">
            <a:avLst/>
          </a:prstGeom>
          <a:ln w="19050">
            <a:noFill/>
          </a:ln>
        </p:spPr>
      </p:pic>
      <p:pic>
        <p:nvPicPr>
          <p:cNvPr id="6" name="Grafik 5">
            <a:extLst>
              <a:ext uri="{FF2B5EF4-FFF2-40B4-BE49-F238E27FC236}">
                <a16:creationId xmlns:a16="http://schemas.microsoft.com/office/drawing/2014/main" id="{CD9391B2-507D-4B8C-9423-AAB42B73CFE4}"/>
              </a:ext>
            </a:extLst>
          </p:cNvPr>
          <p:cNvPicPr>
            <a:picLocks noChangeAspect="1"/>
          </p:cNvPicPr>
          <p:nvPr/>
        </p:nvPicPr>
        <p:blipFill>
          <a:blip r:embed="rId5"/>
          <a:stretch>
            <a:fillRect/>
          </a:stretch>
        </p:blipFill>
        <p:spPr>
          <a:xfrm>
            <a:off x="8106140" y="1281006"/>
            <a:ext cx="4088292" cy="995866"/>
          </a:xfrm>
          <a:prstGeom prst="rect">
            <a:avLst/>
          </a:prstGeom>
        </p:spPr>
      </p:pic>
    </p:spTree>
    <p:extLst>
      <p:ext uri="{BB962C8B-B14F-4D97-AF65-F5344CB8AC3E}">
        <p14:creationId xmlns:p14="http://schemas.microsoft.com/office/powerpoint/2010/main" val="13395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 y="450787"/>
            <a:ext cx="10137600" cy="629367"/>
          </a:xfrm>
        </p:spPr>
        <p:txBody>
          <a:bodyPr/>
          <a:lstStyle/>
          <a:p>
            <a:r>
              <a:rPr lang="en-GB" dirty="0"/>
              <a:t>XTS	XTS-Utility Library</a:t>
            </a:r>
          </a:p>
        </p:txBody>
      </p:sp>
      <p:pic>
        <p:nvPicPr>
          <p:cNvPr id="3" name="Grafik 2">
            <a:extLst>
              <a:ext uri="{FF2B5EF4-FFF2-40B4-BE49-F238E27FC236}">
                <a16:creationId xmlns:a16="http://schemas.microsoft.com/office/drawing/2014/main" id="{930AFE39-F326-492C-AE38-D8F4502304C6}"/>
              </a:ext>
            </a:extLst>
          </p:cNvPr>
          <p:cNvPicPr>
            <a:picLocks noChangeAspect="1"/>
          </p:cNvPicPr>
          <p:nvPr/>
        </p:nvPicPr>
        <p:blipFill rotWithShape="1">
          <a:blip r:embed="rId3"/>
          <a:srcRect t="119" b="33602"/>
          <a:stretch/>
        </p:blipFill>
        <p:spPr>
          <a:xfrm>
            <a:off x="8136000" y="2536485"/>
            <a:ext cx="4028572" cy="4104000"/>
          </a:xfrm>
          <a:prstGeom prst="rect">
            <a:avLst/>
          </a:prstGeom>
        </p:spPr>
      </p:pic>
      <p:pic>
        <p:nvPicPr>
          <p:cNvPr id="6" name="Grafik 5">
            <a:extLst>
              <a:ext uri="{FF2B5EF4-FFF2-40B4-BE49-F238E27FC236}">
                <a16:creationId xmlns:a16="http://schemas.microsoft.com/office/drawing/2014/main" id="{CD9391B2-507D-4B8C-9423-AAB42B73CFE4}"/>
              </a:ext>
            </a:extLst>
          </p:cNvPr>
          <p:cNvPicPr>
            <a:picLocks noChangeAspect="1"/>
          </p:cNvPicPr>
          <p:nvPr/>
        </p:nvPicPr>
        <p:blipFill>
          <a:blip r:embed="rId4"/>
          <a:stretch>
            <a:fillRect/>
          </a:stretch>
        </p:blipFill>
        <p:spPr>
          <a:xfrm>
            <a:off x="8106140" y="1281006"/>
            <a:ext cx="4088292" cy="995866"/>
          </a:xfrm>
          <a:prstGeom prst="rect">
            <a:avLst/>
          </a:prstGeom>
        </p:spPr>
      </p:pic>
      <p:sp>
        <p:nvSpPr>
          <p:cNvPr id="16" name="Textplatzhalter 15">
            <a:extLst>
              <a:ext uri="{FF2B5EF4-FFF2-40B4-BE49-F238E27FC236}">
                <a16:creationId xmlns:a16="http://schemas.microsoft.com/office/drawing/2014/main" id="{2AF4ED9B-D849-4890-8F75-D26D4137D959}"/>
              </a:ext>
            </a:extLst>
          </p:cNvPr>
          <p:cNvSpPr>
            <a:spLocks noGrp="1"/>
          </p:cNvSpPr>
          <p:nvPr>
            <p:ph type="body" sz="quarter" idx="15"/>
          </p:nvPr>
        </p:nvSpPr>
        <p:spPr/>
        <p:txBody>
          <a:bodyPr/>
          <a:lstStyle/>
          <a:p>
            <a:pPr marL="0" indent="0">
              <a:buNone/>
            </a:pPr>
            <a:r>
              <a:rPr lang="en-US" b="1" dirty="0" err="1"/>
              <a:t>FB_TcIoXtsEnvironment</a:t>
            </a:r>
            <a:endParaRPr lang="en-US" b="1" dirty="0"/>
          </a:p>
          <a:p>
            <a:endParaRPr lang="de-DE" dirty="0"/>
          </a:p>
          <a:p>
            <a:r>
              <a:rPr lang="en-US" dirty="0"/>
              <a:t>only one </a:t>
            </a:r>
            <a:r>
              <a:rPr lang="en-US" dirty="0" err="1"/>
              <a:t>FB_TcIoXtsEnvironment</a:t>
            </a:r>
            <a:r>
              <a:rPr lang="en-US" dirty="0"/>
              <a:t> is needed the XTS project. </a:t>
            </a:r>
            <a:br>
              <a:rPr lang="en-US" dirty="0"/>
            </a:br>
            <a:r>
              <a:rPr lang="en-US" dirty="0"/>
              <a:t>From this FB, all the </a:t>
            </a:r>
            <a:r>
              <a:rPr lang="en-US" dirty="0" err="1"/>
              <a:t>XtsProcessingUnits</a:t>
            </a:r>
            <a:r>
              <a:rPr lang="en-US" dirty="0"/>
              <a:t> and other objects can be accessed</a:t>
            </a:r>
          </a:p>
          <a:p>
            <a:r>
              <a:rPr lang="en-US" dirty="0"/>
              <a:t>Once initialized, the Function Block have access to all the connected objects of the </a:t>
            </a:r>
            <a:r>
              <a:rPr lang="en-US" dirty="0" err="1"/>
              <a:t>XtsEnvironment</a:t>
            </a:r>
            <a:r>
              <a:rPr lang="en-US" dirty="0"/>
              <a:t> structure and their methods. </a:t>
            </a:r>
          </a:p>
          <a:p>
            <a:r>
              <a:rPr lang="en-US" dirty="0"/>
              <a:t>There is no automatic cyclic update for data! </a:t>
            </a:r>
          </a:p>
          <a:p>
            <a:r>
              <a:rPr lang="en-US" dirty="0"/>
              <a:t>The user can use the methods to get the required information if necessary.</a:t>
            </a:r>
          </a:p>
          <a:p>
            <a:endParaRPr lang="en-US" dirty="0"/>
          </a:p>
        </p:txBody>
      </p:sp>
    </p:spTree>
    <p:extLst>
      <p:ext uri="{BB962C8B-B14F-4D97-AF65-F5344CB8AC3E}">
        <p14:creationId xmlns:p14="http://schemas.microsoft.com/office/powerpoint/2010/main" val="2326825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p:cNvSpPr>
            <a:spLocks noGrp="1"/>
          </p:cNvSpPr>
          <p:nvPr>
            <p:ph type="body" sz="quarter" idx="15"/>
          </p:nvPr>
        </p:nvSpPr>
        <p:spPr>
          <a:xfrm>
            <a:off x="3" y="1090800"/>
            <a:ext cx="6832433" cy="5331600"/>
          </a:xfrm>
        </p:spPr>
        <p:txBody>
          <a:bodyPr/>
          <a:lstStyle/>
          <a:p>
            <a:pPr marL="0" indent="0">
              <a:buNone/>
            </a:pPr>
            <a:r>
              <a:rPr lang="de-DE" b="1" dirty="0"/>
              <a:t>Communication via </a:t>
            </a:r>
            <a:r>
              <a:rPr lang="en-US" b="1" dirty="0" err="1"/>
              <a:t>FB_TcIoXtsEnvironment</a:t>
            </a:r>
            <a:endParaRPr lang="en-US" b="1" dirty="0"/>
          </a:p>
          <a:p>
            <a:endParaRPr lang="de-DE" b="1" dirty="0"/>
          </a:p>
        </p:txBody>
      </p:sp>
      <p:sp>
        <p:nvSpPr>
          <p:cNvPr id="5" name="Titel 4"/>
          <p:cNvSpPr>
            <a:spLocks noGrp="1"/>
          </p:cNvSpPr>
          <p:nvPr>
            <p:ph type="title"/>
          </p:nvPr>
        </p:nvSpPr>
        <p:spPr/>
        <p:txBody>
          <a:bodyPr/>
          <a:lstStyle/>
          <a:p>
            <a:r>
              <a:rPr lang="en-GB" dirty="0"/>
              <a:t>XTS	XTS-Utility Library</a:t>
            </a:r>
            <a:endParaRPr lang="de-DE" dirty="0"/>
          </a:p>
        </p:txBody>
      </p:sp>
      <p:grpSp>
        <p:nvGrpSpPr>
          <p:cNvPr id="95" name="Gruppieren 94">
            <a:extLst>
              <a:ext uri="{FF2B5EF4-FFF2-40B4-BE49-F238E27FC236}">
                <a16:creationId xmlns:a16="http://schemas.microsoft.com/office/drawing/2014/main" id="{59CFC680-7732-40AD-AF39-0039252EEBEF}"/>
              </a:ext>
            </a:extLst>
          </p:cNvPr>
          <p:cNvGrpSpPr>
            <a:grpSpLocks noChangeAspect="1"/>
          </p:cNvGrpSpPr>
          <p:nvPr/>
        </p:nvGrpSpPr>
        <p:grpSpPr>
          <a:xfrm>
            <a:off x="407368" y="1936440"/>
            <a:ext cx="7411480" cy="4671577"/>
            <a:chOff x="407368" y="1696694"/>
            <a:chExt cx="7791840" cy="4911324"/>
          </a:xfrm>
        </p:grpSpPr>
        <p:grpSp>
          <p:nvGrpSpPr>
            <p:cNvPr id="2" name="Gruppieren 1"/>
            <p:cNvGrpSpPr/>
            <p:nvPr/>
          </p:nvGrpSpPr>
          <p:grpSpPr>
            <a:xfrm>
              <a:off x="5894952" y="4638474"/>
              <a:ext cx="2304256" cy="1816773"/>
              <a:chOff x="5796136" y="4638473"/>
              <a:chExt cx="2304256" cy="1816773"/>
            </a:xfrm>
          </p:grpSpPr>
          <p:sp>
            <p:nvSpPr>
              <p:cNvPr id="125" name="Rechteck 124"/>
              <p:cNvSpPr/>
              <p:nvPr/>
            </p:nvSpPr>
            <p:spPr>
              <a:xfrm>
                <a:off x="5804782" y="4979278"/>
                <a:ext cx="2295610" cy="147596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01" name="Rechteck 100"/>
              <p:cNvSpPr/>
              <p:nvPr/>
            </p:nvSpPr>
            <p:spPr>
              <a:xfrm>
                <a:off x="5876790" y="5076838"/>
                <a:ext cx="1368000" cy="468000"/>
              </a:xfrm>
              <a:custGeom>
                <a:avLst/>
                <a:gdLst>
                  <a:gd name="connsiteX0" fmla="*/ 0 w 1368000"/>
                  <a:gd name="connsiteY0" fmla="*/ 0 h 468000"/>
                  <a:gd name="connsiteX1" fmla="*/ 1368000 w 1368000"/>
                  <a:gd name="connsiteY1" fmla="*/ 0 h 468000"/>
                  <a:gd name="connsiteX2" fmla="*/ 1368000 w 1368000"/>
                  <a:gd name="connsiteY2" fmla="*/ 468000 h 468000"/>
                  <a:gd name="connsiteX3" fmla="*/ 0 w 1368000"/>
                  <a:gd name="connsiteY3" fmla="*/ 468000 h 468000"/>
                  <a:gd name="connsiteX4" fmla="*/ 0 w 1368000"/>
                  <a:gd name="connsiteY4" fmla="*/ 0 h 468000"/>
                  <a:gd name="connsiteX0" fmla="*/ 0 w 1368000"/>
                  <a:gd name="connsiteY0" fmla="*/ 0 h 468000"/>
                  <a:gd name="connsiteX1" fmla="*/ 1368000 w 1368000"/>
                  <a:gd name="connsiteY1" fmla="*/ 0 h 468000"/>
                  <a:gd name="connsiteX2" fmla="*/ 1365667 w 1368000"/>
                  <a:gd name="connsiteY2" fmla="*/ 150857 h 468000"/>
                  <a:gd name="connsiteX3" fmla="*/ 1368000 w 1368000"/>
                  <a:gd name="connsiteY3" fmla="*/ 468000 h 468000"/>
                  <a:gd name="connsiteX4" fmla="*/ 0 w 1368000"/>
                  <a:gd name="connsiteY4" fmla="*/ 468000 h 468000"/>
                  <a:gd name="connsiteX5" fmla="*/ 0 w 1368000"/>
                  <a:gd name="connsiteY5" fmla="*/ 0 h 468000"/>
                  <a:gd name="connsiteX0" fmla="*/ 0 w 1466201"/>
                  <a:gd name="connsiteY0" fmla="*/ 0 h 468000"/>
                  <a:gd name="connsiteX1" fmla="*/ 1368000 w 1466201"/>
                  <a:gd name="connsiteY1" fmla="*/ 0 h 468000"/>
                  <a:gd name="connsiteX2" fmla="*/ 1365667 w 1466201"/>
                  <a:gd name="connsiteY2" fmla="*/ 150857 h 468000"/>
                  <a:gd name="connsiteX3" fmla="*/ 1358172 w 1466201"/>
                  <a:gd name="connsiteY3" fmla="*/ 330739 h 468000"/>
                  <a:gd name="connsiteX4" fmla="*/ 1368000 w 1466201"/>
                  <a:gd name="connsiteY4" fmla="*/ 468000 h 468000"/>
                  <a:gd name="connsiteX5" fmla="*/ 0 w 1466201"/>
                  <a:gd name="connsiteY5" fmla="*/ 468000 h 468000"/>
                  <a:gd name="connsiteX6" fmla="*/ 0 w 1466201"/>
                  <a:gd name="connsiteY6" fmla="*/ 0 h 468000"/>
                  <a:gd name="connsiteX0" fmla="*/ 0 w 1368000"/>
                  <a:gd name="connsiteY0" fmla="*/ 0 h 468000"/>
                  <a:gd name="connsiteX1" fmla="*/ 1368000 w 1368000"/>
                  <a:gd name="connsiteY1" fmla="*/ 0 h 468000"/>
                  <a:gd name="connsiteX2" fmla="*/ 1365667 w 1368000"/>
                  <a:gd name="connsiteY2" fmla="*/ 150857 h 468000"/>
                  <a:gd name="connsiteX3" fmla="*/ 1358172 w 1368000"/>
                  <a:gd name="connsiteY3" fmla="*/ 330739 h 468000"/>
                  <a:gd name="connsiteX4" fmla="*/ 1368000 w 1368000"/>
                  <a:gd name="connsiteY4" fmla="*/ 468000 h 468000"/>
                  <a:gd name="connsiteX5" fmla="*/ 0 w 1368000"/>
                  <a:gd name="connsiteY5" fmla="*/ 468000 h 468000"/>
                  <a:gd name="connsiteX6" fmla="*/ 0 w 1368000"/>
                  <a:gd name="connsiteY6" fmla="*/ 0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000" h="468000">
                    <a:moveTo>
                      <a:pt x="0" y="0"/>
                    </a:moveTo>
                    <a:lnTo>
                      <a:pt x="1368000" y="0"/>
                    </a:lnTo>
                    <a:cubicBezTo>
                      <a:pt x="1367222" y="50286"/>
                      <a:pt x="1366445" y="100571"/>
                      <a:pt x="1365667" y="150857"/>
                    </a:cubicBezTo>
                    <a:cubicBezTo>
                      <a:pt x="1364029" y="205980"/>
                      <a:pt x="1357783" y="277882"/>
                      <a:pt x="1358172" y="330739"/>
                    </a:cubicBezTo>
                    <a:lnTo>
                      <a:pt x="1368000" y="468000"/>
                    </a:lnTo>
                    <a:lnTo>
                      <a:pt x="0" y="468000"/>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a:solidFill>
                      <a:schemeClr val="tx1"/>
                    </a:solidFill>
                    <a:latin typeface="Arial" pitchFamily="34" charset="0"/>
                    <a:cs typeface="Arial" pitchFamily="34" charset="0"/>
                  </a:rPr>
                  <a:t>Axis</a:t>
                </a:r>
                <a:br>
                  <a:rPr lang="de-DE" sz="1200" dirty="0">
                    <a:solidFill>
                      <a:schemeClr val="tx1"/>
                    </a:solidFill>
                    <a:latin typeface="Arial" pitchFamily="34" charset="0"/>
                    <a:cs typeface="Arial" pitchFamily="34" charset="0"/>
                  </a:rPr>
                </a:br>
                <a:r>
                  <a:rPr lang="de-DE" sz="1200" dirty="0" err="1">
                    <a:solidFill>
                      <a:schemeClr val="tx1"/>
                    </a:solidFill>
                    <a:latin typeface="Arial" pitchFamily="34" charset="0"/>
                    <a:cs typeface="Arial" pitchFamily="34" charset="0"/>
                  </a:rPr>
                  <a:t>AxisId</a:t>
                </a:r>
                <a:endParaRPr lang="de-DE" sz="1200" dirty="0">
                  <a:solidFill>
                    <a:schemeClr val="tx1"/>
                  </a:solidFill>
                  <a:latin typeface="Arial" pitchFamily="34" charset="0"/>
                  <a:cs typeface="Arial" pitchFamily="34" charset="0"/>
                </a:endParaRPr>
              </a:p>
            </p:txBody>
          </p:sp>
          <p:sp>
            <p:nvSpPr>
              <p:cNvPr id="104" name="Rechteck 103"/>
              <p:cNvSpPr/>
              <p:nvPr/>
            </p:nvSpPr>
            <p:spPr>
              <a:xfrm>
                <a:off x="6164822" y="5544838"/>
                <a:ext cx="1368000" cy="468000"/>
              </a:xfrm>
              <a:prstGeom prst="rect">
                <a:avLst/>
              </a:pr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Arial" pitchFamily="34" charset="0"/>
                    <a:cs typeface="Arial" pitchFamily="34" charset="0"/>
                  </a:rPr>
                  <a:t>SoftDrv</a:t>
                </a:r>
                <a:br>
                  <a:rPr lang="de-DE" sz="1200" dirty="0">
                    <a:solidFill>
                      <a:schemeClr val="tx1"/>
                    </a:solidFill>
                    <a:latin typeface="Arial" pitchFamily="34" charset="0"/>
                    <a:cs typeface="Arial" pitchFamily="34" charset="0"/>
                  </a:rPr>
                </a:br>
                <a:r>
                  <a:rPr lang="de-DE" sz="1200" dirty="0" err="1">
                    <a:solidFill>
                      <a:schemeClr val="tx1"/>
                    </a:solidFill>
                    <a:latin typeface="Arial" pitchFamily="34" charset="0"/>
                    <a:cs typeface="Arial" pitchFamily="34" charset="0"/>
                  </a:rPr>
                  <a:t>ObjId</a:t>
                </a:r>
                <a:endParaRPr lang="de-DE" sz="1200" dirty="0">
                  <a:solidFill>
                    <a:schemeClr val="tx1"/>
                  </a:solidFill>
                  <a:latin typeface="Arial" pitchFamily="34" charset="0"/>
                  <a:cs typeface="Arial" pitchFamily="34" charset="0"/>
                </a:endParaRPr>
              </a:p>
            </p:txBody>
          </p:sp>
          <p:cxnSp>
            <p:nvCxnSpPr>
              <p:cNvPr id="107" name="Gewinkelte Verbindung 106"/>
              <p:cNvCxnSpPr>
                <a:stCxn id="101" idx="3"/>
                <a:endCxn id="104" idx="3"/>
              </p:cNvCxnSpPr>
              <p:nvPr/>
            </p:nvCxnSpPr>
            <p:spPr>
              <a:xfrm>
                <a:off x="7234962" y="5407577"/>
                <a:ext cx="297860" cy="371261"/>
              </a:xfrm>
              <a:prstGeom prst="bentConnector3">
                <a:avLst>
                  <a:gd name="adj1" fmla="val 176747"/>
                </a:avLst>
              </a:prstGeom>
              <a:ln w="50800">
                <a:solidFill>
                  <a:srgbClr val="FF99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4638473"/>
                <a:ext cx="1323597" cy="344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Rechteck 45"/>
              <p:cNvSpPr/>
              <p:nvPr/>
            </p:nvSpPr>
            <p:spPr>
              <a:xfrm>
                <a:off x="6344766" y="6099028"/>
                <a:ext cx="432048" cy="27345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wordArtVert" lIns="234000" rtlCol="0" anchor="ctr"/>
              <a:lstStyle/>
              <a:p>
                <a:r>
                  <a:rPr lang="de-DE" b="1" dirty="0">
                    <a:solidFill>
                      <a:schemeClr val="tx1"/>
                    </a:solidFill>
                    <a:latin typeface="Arial" pitchFamily="34" charset="0"/>
                    <a:cs typeface="Arial" pitchFamily="34" charset="0"/>
                  </a:rPr>
                  <a:t>…</a:t>
                </a:r>
              </a:p>
            </p:txBody>
          </p:sp>
        </p:grpSp>
        <p:grpSp>
          <p:nvGrpSpPr>
            <p:cNvPr id="36" name="Gruppieren 35"/>
            <p:cNvGrpSpPr/>
            <p:nvPr/>
          </p:nvGrpSpPr>
          <p:grpSpPr>
            <a:xfrm>
              <a:off x="407368" y="4949924"/>
              <a:ext cx="2736762" cy="1658094"/>
              <a:chOff x="395078" y="4867250"/>
              <a:chExt cx="2736762" cy="1658094"/>
            </a:xfrm>
          </p:grpSpPr>
          <p:sp>
            <p:nvSpPr>
              <p:cNvPr id="134" name="Rechteck 133"/>
              <p:cNvSpPr/>
              <p:nvPr/>
            </p:nvSpPr>
            <p:spPr>
              <a:xfrm>
                <a:off x="395078" y="5229200"/>
                <a:ext cx="2736762" cy="1296144"/>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6" name="Rechteck 5"/>
              <p:cNvSpPr/>
              <p:nvPr/>
            </p:nvSpPr>
            <p:spPr>
              <a:xfrm>
                <a:off x="611560" y="5301208"/>
                <a:ext cx="1728192" cy="432048"/>
              </a:xfrm>
              <a:prstGeom prst="rect">
                <a:avLst/>
              </a:pr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100" dirty="0">
                    <a:solidFill>
                      <a:schemeClr val="tx1"/>
                    </a:solidFill>
                    <a:latin typeface="Arial" pitchFamily="34" charset="0"/>
                    <a:cs typeface="Arial" pitchFamily="34" charset="0"/>
                  </a:rPr>
                  <a:t>Modul AT2001-0250</a:t>
                </a:r>
                <a:br>
                  <a:rPr lang="de-DE" sz="1100" dirty="0">
                    <a:solidFill>
                      <a:schemeClr val="tx1"/>
                    </a:solidFill>
                    <a:latin typeface="Arial" pitchFamily="34" charset="0"/>
                    <a:cs typeface="Arial" pitchFamily="34" charset="0"/>
                  </a:rPr>
                </a:br>
                <a:r>
                  <a:rPr lang="de-DE" sz="1100" dirty="0" err="1">
                    <a:solidFill>
                      <a:schemeClr val="tx1"/>
                    </a:solidFill>
                    <a:latin typeface="Arial" pitchFamily="34" charset="0"/>
                    <a:cs typeface="Arial" pitchFamily="34" charset="0"/>
                  </a:rPr>
                  <a:t>ObjId</a:t>
                </a:r>
                <a:endParaRPr lang="de-DE" sz="1100" dirty="0">
                  <a:solidFill>
                    <a:schemeClr val="tx1"/>
                  </a:solidFill>
                  <a:latin typeface="Arial" pitchFamily="34" charset="0"/>
                  <a:cs typeface="Arial" pitchFamily="34" charset="0"/>
                </a:endParaRPr>
              </a:p>
            </p:txBody>
          </p:sp>
          <p:sp>
            <p:nvSpPr>
              <p:cNvPr id="7" name="Rechteck 6"/>
              <p:cNvSpPr/>
              <p:nvPr/>
            </p:nvSpPr>
            <p:spPr>
              <a:xfrm>
                <a:off x="611560" y="5733256"/>
                <a:ext cx="1728192" cy="432048"/>
              </a:xfrm>
              <a:prstGeom prst="rect">
                <a:avLst/>
              </a:pr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100" dirty="0">
                    <a:solidFill>
                      <a:schemeClr val="tx1"/>
                    </a:solidFill>
                    <a:latin typeface="Arial" pitchFamily="34" charset="0"/>
                    <a:cs typeface="Arial" pitchFamily="34" charset="0"/>
                  </a:rPr>
                  <a:t>Modul AT2000-0250</a:t>
                </a:r>
                <a:br>
                  <a:rPr lang="de-DE" sz="1100" dirty="0">
                    <a:solidFill>
                      <a:schemeClr val="tx1"/>
                    </a:solidFill>
                    <a:latin typeface="Arial" pitchFamily="34" charset="0"/>
                    <a:cs typeface="Arial" pitchFamily="34" charset="0"/>
                  </a:rPr>
                </a:br>
                <a:r>
                  <a:rPr lang="de-DE" sz="1100" dirty="0" err="1">
                    <a:solidFill>
                      <a:schemeClr val="tx1"/>
                    </a:solidFill>
                    <a:latin typeface="Arial" pitchFamily="34" charset="0"/>
                    <a:cs typeface="Arial" pitchFamily="34" charset="0"/>
                  </a:rPr>
                  <a:t>ObjId</a:t>
                </a:r>
                <a:endParaRPr lang="de-DE" sz="1100" dirty="0">
                  <a:solidFill>
                    <a:schemeClr val="tx1"/>
                  </a:solidFill>
                  <a:latin typeface="Arial" pitchFamily="34" charset="0"/>
                  <a:cs typeface="Arial" pitchFamily="34" charset="0"/>
                </a:endParaRPr>
              </a:p>
            </p:txBody>
          </p:sp>
          <p:sp>
            <p:nvSpPr>
              <p:cNvPr id="135" name="Rechteck 134"/>
              <p:cNvSpPr/>
              <p:nvPr/>
            </p:nvSpPr>
            <p:spPr>
              <a:xfrm>
                <a:off x="1295178" y="6179882"/>
                <a:ext cx="432048" cy="27345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wordArtVert" lIns="234000" rtlCol="0" anchor="ctr"/>
              <a:lstStyle/>
              <a:p>
                <a:r>
                  <a:rPr lang="de-DE" b="1" dirty="0">
                    <a:solidFill>
                      <a:schemeClr val="tx1"/>
                    </a:solidFill>
                    <a:latin typeface="Arial" pitchFamily="34" charset="0"/>
                    <a:cs typeface="Arial" pitchFamily="34" charset="0"/>
                  </a:rPr>
                  <a:t>…</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078" y="4867250"/>
                <a:ext cx="10096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09" name="Gewinkelte Verbindung 108"/>
            <p:cNvCxnSpPr>
              <a:cxnSpLocks/>
              <a:stCxn id="15" idx="3"/>
              <a:endCxn id="104" idx="1"/>
            </p:cNvCxnSpPr>
            <p:nvPr/>
          </p:nvCxnSpPr>
          <p:spPr>
            <a:xfrm>
              <a:off x="2630069" y="4087486"/>
              <a:ext cx="3633569" cy="1691353"/>
            </a:xfrm>
            <a:prstGeom prst="bentConnector3">
              <a:avLst>
                <a:gd name="adj1" fmla="val 67825"/>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0" name="Gruppieren 79">
              <a:extLst>
                <a:ext uri="{FF2B5EF4-FFF2-40B4-BE49-F238E27FC236}">
                  <a16:creationId xmlns:a16="http://schemas.microsoft.com/office/drawing/2014/main" id="{26E1FA63-C3E6-4C44-98D0-B881C6E23672}"/>
                </a:ext>
              </a:extLst>
            </p:cNvPr>
            <p:cNvGrpSpPr/>
            <p:nvPr/>
          </p:nvGrpSpPr>
          <p:grpSpPr>
            <a:xfrm>
              <a:off x="413249" y="1696694"/>
              <a:ext cx="2736762" cy="2933721"/>
              <a:chOff x="2140983" y="1696694"/>
              <a:chExt cx="2736762" cy="2933721"/>
            </a:xfrm>
          </p:grpSpPr>
          <p:sp>
            <p:nvSpPr>
              <p:cNvPr id="132" name="Rechteck 131"/>
              <p:cNvSpPr/>
              <p:nvPr/>
            </p:nvSpPr>
            <p:spPr>
              <a:xfrm>
                <a:off x="2140983" y="2052790"/>
                <a:ext cx="2736762" cy="2577625"/>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5" name="Rechteck 14"/>
              <p:cNvSpPr/>
              <p:nvPr/>
            </p:nvSpPr>
            <p:spPr>
              <a:xfrm>
                <a:off x="2855640" y="3789040"/>
                <a:ext cx="1512168" cy="432048"/>
              </a:xfrm>
              <a:custGeom>
                <a:avLst/>
                <a:gdLst>
                  <a:gd name="connsiteX0" fmla="*/ 0 w 1368152"/>
                  <a:gd name="connsiteY0" fmla="*/ 0 h 432048"/>
                  <a:gd name="connsiteX1" fmla="*/ 1368152 w 1368152"/>
                  <a:gd name="connsiteY1" fmla="*/ 0 h 432048"/>
                  <a:gd name="connsiteX2" fmla="*/ 1368152 w 1368152"/>
                  <a:gd name="connsiteY2" fmla="*/ 432048 h 432048"/>
                  <a:gd name="connsiteX3" fmla="*/ 0 w 1368152"/>
                  <a:gd name="connsiteY3" fmla="*/ 432048 h 432048"/>
                  <a:gd name="connsiteX4" fmla="*/ 0 w 1368152"/>
                  <a:gd name="connsiteY4" fmla="*/ 0 h 432048"/>
                  <a:gd name="connsiteX0" fmla="*/ 0 w 1368152"/>
                  <a:gd name="connsiteY0" fmla="*/ 0 h 432048"/>
                  <a:gd name="connsiteX1" fmla="*/ 1368152 w 1368152"/>
                  <a:gd name="connsiteY1" fmla="*/ 0 h 432048"/>
                  <a:gd name="connsiteX2" fmla="*/ 1359100 w 1368152"/>
                  <a:gd name="connsiteY2" fmla="*/ 148545 h 432048"/>
                  <a:gd name="connsiteX3" fmla="*/ 1368152 w 1368152"/>
                  <a:gd name="connsiteY3" fmla="*/ 432048 h 432048"/>
                  <a:gd name="connsiteX4" fmla="*/ 0 w 1368152"/>
                  <a:gd name="connsiteY4" fmla="*/ 432048 h 432048"/>
                  <a:gd name="connsiteX5" fmla="*/ 0 w 1368152"/>
                  <a:gd name="connsiteY5" fmla="*/ 0 h 432048"/>
                  <a:gd name="connsiteX0" fmla="*/ 0 w 1466531"/>
                  <a:gd name="connsiteY0" fmla="*/ 0 h 432048"/>
                  <a:gd name="connsiteX1" fmla="*/ 1368152 w 1466531"/>
                  <a:gd name="connsiteY1" fmla="*/ 0 h 432048"/>
                  <a:gd name="connsiteX2" fmla="*/ 1359100 w 1466531"/>
                  <a:gd name="connsiteY2" fmla="*/ 148545 h 432048"/>
                  <a:gd name="connsiteX3" fmla="*/ 1368152 w 1466531"/>
                  <a:gd name="connsiteY3" fmla="*/ 432048 h 432048"/>
                  <a:gd name="connsiteX4" fmla="*/ 0 w 1466531"/>
                  <a:gd name="connsiteY4" fmla="*/ 432048 h 432048"/>
                  <a:gd name="connsiteX5" fmla="*/ 0 w 1466531"/>
                  <a:gd name="connsiteY5" fmla="*/ 0 h 432048"/>
                  <a:gd name="connsiteX0" fmla="*/ 0 w 1466531"/>
                  <a:gd name="connsiteY0" fmla="*/ 0 h 432048"/>
                  <a:gd name="connsiteX1" fmla="*/ 1368152 w 1466531"/>
                  <a:gd name="connsiteY1" fmla="*/ 0 h 432048"/>
                  <a:gd name="connsiteX2" fmla="*/ 1359100 w 1466531"/>
                  <a:gd name="connsiteY2" fmla="*/ 148545 h 432048"/>
                  <a:gd name="connsiteX3" fmla="*/ 1368152 w 1466531"/>
                  <a:gd name="connsiteY3" fmla="*/ 432048 h 432048"/>
                  <a:gd name="connsiteX4" fmla="*/ 0 w 1466531"/>
                  <a:gd name="connsiteY4" fmla="*/ 432048 h 432048"/>
                  <a:gd name="connsiteX5" fmla="*/ 0 w 1466531"/>
                  <a:gd name="connsiteY5" fmla="*/ 0 h 432048"/>
                  <a:gd name="connsiteX0" fmla="*/ 0 w 1368152"/>
                  <a:gd name="connsiteY0" fmla="*/ 0 h 432048"/>
                  <a:gd name="connsiteX1" fmla="*/ 1368152 w 1368152"/>
                  <a:gd name="connsiteY1" fmla="*/ 0 h 432048"/>
                  <a:gd name="connsiteX2" fmla="*/ 1359100 w 1368152"/>
                  <a:gd name="connsiteY2" fmla="*/ 148545 h 432048"/>
                  <a:gd name="connsiteX3" fmla="*/ 1368152 w 1368152"/>
                  <a:gd name="connsiteY3" fmla="*/ 432048 h 432048"/>
                  <a:gd name="connsiteX4" fmla="*/ 0 w 1368152"/>
                  <a:gd name="connsiteY4" fmla="*/ 432048 h 432048"/>
                  <a:gd name="connsiteX5" fmla="*/ 0 w 1368152"/>
                  <a:gd name="connsiteY5" fmla="*/ 0 h 432048"/>
                  <a:gd name="connsiteX0" fmla="*/ 0 w 1368152"/>
                  <a:gd name="connsiteY0" fmla="*/ 0 h 432048"/>
                  <a:gd name="connsiteX1" fmla="*/ 1368152 w 1368152"/>
                  <a:gd name="connsiteY1" fmla="*/ 0 h 432048"/>
                  <a:gd name="connsiteX2" fmla="*/ 1359100 w 1368152"/>
                  <a:gd name="connsiteY2" fmla="*/ 148545 h 432048"/>
                  <a:gd name="connsiteX3" fmla="*/ 1359100 w 1368152"/>
                  <a:gd name="connsiteY3" fmla="*/ 298446 h 432048"/>
                  <a:gd name="connsiteX4" fmla="*/ 1368152 w 1368152"/>
                  <a:gd name="connsiteY4" fmla="*/ 432048 h 432048"/>
                  <a:gd name="connsiteX5" fmla="*/ 0 w 1368152"/>
                  <a:gd name="connsiteY5" fmla="*/ 432048 h 432048"/>
                  <a:gd name="connsiteX6" fmla="*/ 0 w 1368152"/>
                  <a:gd name="connsiteY6"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152" h="432048">
                    <a:moveTo>
                      <a:pt x="0" y="0"/>
                    </a:moveTo>
                    <a:lnTo>
                      <a:pt x="1368152" y="0"/>
                    </a:lnTo>
                    <a:lnTo>
                      <a:pt x="1359100" y="148545"/>
                    </a:lnTo>
                    <a:lnTo>
                      <a:pt x="1359100" y="298446"/>
                    </a:lnTo>
                    <a:lnTo>
                      <a:pt x="1368152" y="432048"/>
                    </a:lnTo>
                    <a:lnTo>
                      <a:pt x="0" y="432048"/>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a:solidFill>
                      <a:schemeClr val="tx1"/>
                    </a:solidFill>
                    <a:latin typeface="Arial" pitchFamily="34" charset="0"/>
                    <a:cs typeface="Arial" pitchFamily="34" charset="0"/>
                  </a:rPr>
                  <a:t>Mover1</a:t>
                </a:r>
                <a:br>
                  <a:rPr lang="de-DE" sz="1200" dirty="0">
                    <a:solidFill>
                      <a:schemeClr val="tx1"/>
                    </a:solidFill>
                    <a:latin typeface="Arial" pitchFamily="34" charset="0"/>
                    <a:cs typeface="Arial" pitchFamily="34" charset="0"/>
                  </a:rPr>
                </a:br>
                <a:r>
                  <a:rPr lang="de-DE" sz="1200" dirty="0" err="1">
                    <a:solidFill>
                      <a:schemeClr val="tx1"/>
                    </a:solidFill>
                    <a:latin typeface="Arial" pitchFamily="34" charset="0"/>
                    <a:cs typeface="Arial" pitchFamily="34" charset="0"/>
                  </a:rPr>
                  <a:t>ObjId</a:t>
                </a:r>
                <a:endParaRPr lang="de-DE" sz="1200" dirty="0">
                  <a:solidFill>
                    <a:schemeClr val="tx1"/>
                  </a:solidFill>
                  <a:latin typeface="Arial" pitchFamily="34" charset="0"/>
                  <a:cs typeface="Arial" pitchFamily="34" charset="0"/>
                </a:endParaRPr>
              </a:p>
            </p:txBody>
          </p:sp>
          <p:cxnSp>
            <p:nvCxnSpPr>
              <p:cNvPr id="27" name="Gewinkelte Verbindung 26"/>
              <p:cNvCxnSpPr>
                <a:cxnSpLocks/>
                <a:stCxn id="69" idx="3"/>
                <a:endCxn id="11" idx="5"/>
              </p:cNvCxnSpPr>
              <p:nvPr/>
            </p:nvCxnSpPr>
            <p:spPr>
              <a:xfrm flipH="1" flipV="1">
                <a:off x="4378965" y="2571623"/>
                <a:ext cx="1840" cy="196376"/>
              </a:xfrm>
              <a:prstGeom prst="bentConnector3">
                <a:avLst>
                  <a:gd name="adj1" fmla="val -12942989"/>
                </a:avLst>
              </a:prstGeom>
              <a:ln w="50800">
                <a:solidFill>
                  <a:srgbClr val="FF99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Gewinkelte Verbindung 58"/>
              <p:cNvCxnSpPr>
                <a:cxnSpLocks/>
                <a:stCxn id="11" idx="3"/>
              </p:cNvCxnSpPr>
              <p:nvPr/>
            </p:nvCxnSpPr>
            <p:spPr>
              <a:xfrm flipH="1">
                <a:off x="4354574" y="2435671"/>
                <a:ext cx="21216" cy="1518100"/>
              </a:xfrm>
              <a:prstGeom prst="bentConnector4">
                <a:avLst>
                  <a:gd name="adj1" fmla="val -1780849"/>
                  <a:gd name="adj2" fmla="val 98761"/>
                </a:avLst>
              </a:prstGeom>
              <a:ln w="50800">
                <a:solidFill>
                  <a:srgbClr val="FF99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Rechteck 130"/>
              <p:cNvSpPr/>
              <p:nvPr/>
            </p:nvSpPr>
            <p:spPr>
              <a:xfrm>
                <a:off x="3503712" y="3481678"/>
                <a:ext cx="432048" cy="27345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wordArtVert" lIns="234000" rtlCol="0" anchor="ctr"/>
              <a:lstStyle/>
              <a:p>
                <a:r>
                  <a:rPr lang="de-DE" b="1" dirty="0">
                    <a:solidFill>
                      <a:schemeClr val="tx1"/>
                    </a:solidFill>
                    <a:latin typeface="Arial" pitchFamily="34" charset="0"/>
                    <a:cs typeface="Arial" pitchFamily="34" charset="0"/>
                  </a:rPr>
                  <a:t>…</a:t>
                </a: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052" y="1696694"/>
                <a:ext cx="1288550" cy="36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Rechteck 56"/>
              <p:cNvSpPr/>
              <p:nvPr/>
            </p:nvSpPr>
            <p:spPr>
              <a:xfrm>
                <a:off x="3503712" y="4273766"/>
                <a:ext cx="432048" cy="27345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wordArtVert" lIns="234000" rtlCol="0" anchor="ctr"/>
              <a:lstStyle/>
              <a:p>
                <a:r>
                  <a:rPr lang="de-DE" b="1" dirty="0">
                    <a:solidFill>
                      <a:schemeClr val="tx1"/>
                    </a:solidFill>
                    <a:latin typeface="Arial" pitchFamily="34" charset="0"/>
                    <a:cs typeface="Arial" pitchFamily="34" charset="0"/>
                  </a:rPr>
                  <a:t>…</a:t>
                </a:r>
              </a:p>
            </p:txBody>
          </p:sp>
          <p:sp>
            <p:nvSpPr>
              <p:cNvPr id="69" name="Rechteck 10">
                <a:extLst>
                  <a:ext uri="{FF2B5EF4-FFF2-40B4-BE49-F238E27FC236}">
                    <a16:creationId xmlns:a16="http://schemas.microsoft.com/office/drawing/2014/main" id="{211C29AC-1872-4776-89F5-E060E1237F51}"/>
                  </a:ext>
                </a:extLst>
              </p:cNvPr>
              <p:cNvSpPr/>
              <p:nvPr/>
            </p:nvSpPr>
            <p:spPr>
              <a:xfrm>
                <a:off x="2639616" y="2622626"/>
                <a:ext cx="1750740" cy="432048"/>
              </a:xfrm>
              <a:custGeom>
                <a:avLst/>
                <a:gdLst>
                  <a:gd name="connsiteX0" fmla="*/ 0 w 1368152"/>
                  <a:gd name="connsiteY0" fmla="*/ 0 h 432048"/>
                  <a:gd name="connsiteX1" fmla="*/ 1368152 w 1368152"/>
                  <a:gd name="connsiteY1" fmla="*/ 0 h 432048"/>
                  <a:gd name="connsiteX2" fmla="*/ 1368152 w 1368152"/>
                  <a:gd name="connsiteY2" fmla="*/ 432048 h 432048"/>
                  <a:gd name="connsiteX3" fmla="*/ 0 w 1368152"/>
                  <a:gd name="connsiteY3" fmla="*/ 432048 h 432048"/>
                  <a:gd name="connsiteX4" fmla="*/ 0 w 1368152"/>
                  <a:gd name="connsiteY4" fmla="*/ 0 h 432048"/>
                  <a:gd name="connsiteX0" fmla="*/ 0 w 1368152"/>
                  <a:gd name="connsiteY0" fmla="*/ 0 h 432048"/>
                  <a:gd name="connsiteX1" fmla="*/ 1368152 w 1368152"/>
                  <a:gd name="connsiteY1" fmla="*/ 0 h 432048"/>
                  <a:gd name="connsiteX2" fmla="*/ 1366590 w 1368152"/>
                  <a:gd name="connsiteY2" fmla="*/ 287779 h 432048"/>
                  <a:gd name="connsiteX3" fmla="*/ 1368152 w 1368152"/>
                  <a:gd name="connsiteY3" fmla="*/ 432048 h 432048"/>
                  <a:gd name="connsiteX4" fmla="*/ 0 w 1368152"/>
                  <a:gd name="connsiteY4" fmla="*/ 432048 h 432048"/>
                  <a:gd name="connsiteX5" fmla="*/ 0 w 1368152"/>
                  <a:gd name="connsiteY5" fmla="*/ 0 h 432048"/>
                  <a:gd name="connsiteX0" fmla="*/ 0 w 1374113"/>
                  <a:gd name="connsiteY0" fmla="*/ 0 h 432048"/>
                  <a:gd name="connsiteX1" fmla="*/ 1368152 w 1374113"/>
                  <a:gd name="connsiteY1" fmla="*/ 0 h 432048"/>
                  <a:gd name="connsiteX2" fmla="*/ 1374086 w 1374113"/>
                  <a:gd name="connsiteY2" fmla="*/ 257799 h 432048"/>
                  <a:gd name="connsiteX3" fmla="*/ 1368152 w 1374113"/>
                  <a:gd name="connsiteY3" fmla="*/ 432048 h 432048"/>
                  <a:gd name="connsiteX4" fmla="*/ 0 w 1374113"/>
                  <a:gd name="connsiteY4" fmla="*/ 432048 h 432048"/>
                  <a:gd name="connsiteX5" fmla="*/ 0 w 1374113"/>
                  <a:gd name="connsiteY5" fmla="*/ 0 h 432048"/>
                  <a:gd name="connsiteX0" fmla="*/ 0 w 1468759"/>
                  <a:gd name="connsiteY0" fmla="*/ 0 h 432048"/>
                  <a:gd name="connsiteX1" fmla="*/ 1368152 w 1468759"/>
                  <a:gd name="connsiteY1" fmla="*/ 0 h 432048"/>
                  <a:gd name="connsiteX2" fmla="*/ 1374086 w 1468759"/>
                  <a:gd name="connsiteY2" fmla="*/ 257799 h 432048"/>
                  <a:gd name="connsiteX3" fmla="*/ 1366590 w 1468759"/>
                  <a:gd name="connsiteY3" fmla="*/ 370225 h 432048"/>
                  <a:gd name="connsiteX4" fmla="*/ 1368152 w 1468759"/>
                  <a:gd name="connsiteY4" fmla="*/ 432048 h 432048"/>
                  <a:gd name="connsiteX5" fmla="*/ 0 w 1468759"/>
                  <a:gd name="connsiteY5" fmla="*/ 432048 h 432048"/>
                  <a:gd name="connsiteX6" fmla="*/ 0 w 1468759"/>
                  <a:gd name="connsiteY6" fmla="*/ 0 h 432048"/>
                  <a:gd name="connsiteX0" fmla="*/ 0 w 1468759"/>
                  <a:gd name="connsiteY0" fmla="*/ 0 h 432048"/>
                  <a:gd name="connsiteX1" fmla="*/ 1368152 w 1468759"/>
                  <a:gd name="connsiteY1" fmla="*/ 0 h 432048"/>
                  <a:gd name="connsiteX2" fmla="*/ 1366590 w 1468759"/>
                  <a:gd name="connsiteY2" fmla="*/ 145373 h 432048"/>
                  <a:gd name="connsiteX3" fmla="*/ 1374086 w 1468759"/>
                  <a:gd name="connsiteY3" fmla="*/ 257799 h 432048"/>
                  <a:gd name="connsiteX4" fmla="*/ 1366590 w 1468759"/>
                  <a:gd name="connsiteY4" fmla="*/ 370225 h 432048"/>
                  <a:gd name="connsiteX5" fmla="*/ 1368152 w 1468759"/>
                  <a:gd name="connsiteY5" fmla="*/ 432048 h 432048"/>
                  <a:gd name="connsiteX6" fmla="*/ 0 w 1468759"/>
                  <a:gd name="connsiteY6" fmla="*/ 432048 h 432048"/>
                  <a:gd name="connsiteX7" fmla="*/ 0 w 1468759"/>
                  <a:gd name="connsiteY7" fmla="*/ 0 h 432048"/>
                  <a:gd name="connsiteX0" fmla="*/ 0 w 1468759"/>
                  <a:gd name="connsiteY0" fmla="*/ 0 h 432048"/>
                  <a:gd name="connsiteX1" fmla="*/ 1368152 w 1468759"/>
                  <a:gd name="connsiteY1" fmla="*/ 0 h 432048"/>
                  <a:gd name="connsiteX2" fmla="*/ 1366590 w 1468759"/>
                  <a:gd name="connsiteY2" fmla="*/ 145373 h 432048"/>
                  <a:gd name="connsiteX3" fmla="*/ 1374086 w 1468759"/>
                  <a:gd name="connsiteY3" fmla="*/ 257799 h 432048"/>
                  <a:gd name="connsiteX4" fmla="*/ 1366590 w 1468759"/>
                  <a:gd name="connsiteY4" fmla="*/ 370225 h 432048"/>
                  <a:gd name="connsiteX5" fmla="*/ 1368152 w 1468759"/>
                  <a:gd name="connsiteY5" fmla="*/ 432048 h 432048"/>
                  <a:gd name="connsiteX6" fmla="*/ 0 w 1468759"/>
                  <a:gd name="connsiteY6" fmla="*/ 432048 h 432048"/>
                  <a:gd name="connsiteX7" fmla="*/ 0 w 1468759"/>
                  <a:gd name="connsiteY7" fmla="*/ 0 h 432048"/>
                  <a:gd name="connsiteX0" fmla="*/ 0 w 1475697"/>
                  <a:gd name="connsiteY0" fmla="*/ 0 h 432048"/>
                  <a:gd name="connsiteX1" fmla="*/ 1368152 w 1475697"/>
                  <a:gd name="connsiteY1" fmla="*/ 0 h 432048"/>
                  <a:gd name="connsiteX2" fmla="*/ 1366590 w 1475697"/>
                  <a:gd name="connsiteY2" fmla="*/ 77917 h 432048"/>
                  <a:gd name="connsiteX3" fmla="*/ 1366590 w 1475697"/>
                  <a:gd name="connsiteY3" fmla="*/ 145373 h 432048"/>
                  <a:gd name="connsiteX4" fmla="*/ 1374086 w 1475697"/>
                  <a:gd name="connsiteY4" fmla="*/ 257799 h 432048"/>
                  <a:gd name="connsiteX5" fmla="*/ 1366590 w 1475697"/>
                  <a:gd name="connsiteY5" fmla="*/ 370225 h 432048"/>
                  <a:gd name="connsiteX6" fmla="*/ 1368152 w 1475697"/>
                  <a:gd name="connsiteY6" fmla="*/ 432048 h 432048"/>
                  <a:gd name="connsiteX7" fmla="*/ 0 w 1475697"/>
                  <a:gd name="connsiteY7" fmla="*/ 432048 h 432048"/>
                  <a:gd name="connsiteX8" fmla="*/ 0 w 1475697"/>
                  <a:gd name="connsiteY8" fmla="*/ 0 h 432048"/>
                  <a:gd name="connsiteX0" fmla="*/ 0 w 1468759"/>
                  <a:gd name="connsiteY0" fmla="*/ 0 h 432048"/>
                  <a:gd name="connsiteX1" fmla="*/ 1368152 w 1468759"/>
                  <a:gd name="connsiteY1" fmla="*/ 0 h 432048"/>
                  <a:gd name="connsiteX2" fmla="*/ 1366590 w 1468759"/>
                  <a:gd name="connsiteY2" fmla="*/ 77917 h 432048"/>
                  <a:gd name="connsiteX3" fmla="*/ 1366590 w 1468759"/>
                  <a:gd name="connsiteY3" fmla="*/ 145373 h 432048"/>
                  <a:gd name="connsiteX4" fmla="*/ 1374086 w 1468759"/>
                  <a:gd name="connsiteY4" fmla="*/ 257799 h 432048"/>
                  <a:gd name="connsiteX5" fmla="*/ 1366590 w 1468759"/>
                  <a:gd name="connsiteY5" fmla="*/ 370225 h 432048"/>
                  <a:gd name="connsiteX6" fmla="*/ 1368152 w 1468759"/>
                  <a:gd name="connsiteY6" fmla="*/ 432048 h 432048"/>
                  <a:gd name="connsiteX7" fmla="*/ 0 w 1468759"/>
                  <a:gd name="connsiteY7" fmla="*/ 432048 h 432048"/>
                  <a:gd name="connsiteX8" fmla="*/ 0 w 1468759"/>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6590 w 1374086"/>
                  <a:gd name="connsiteY3" fmla="*/ 145373 h 432048"/>
                  <a:gd name="connsiteX4" fmla="*/ 1374086 w 1374086"/>
                  <a:gd name="connsiteY4" fmla="*/ 2577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6590 w 1374086"/>
                  <a:gd name="connsiteY3" fmla="*/ 145373 h 432048"/>
                  <a:gd name="connsiteX4" fmla="*/ 1374086 w 1374086"/>
                  <a:gd name="connsiteY4" fmla="*/ 2577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6590 w 1374086"/>
                  <a:gd name="connsiteY3" fmla="*/ 145373 h 432048"/>
                  <a:gd name="connsiteX4" fmla="*/ 1374086 w 1374086"/>
                  <a:gd name="connsiteY4" fmla="*/ 2577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6590 w 1374086"/>
                  <a:gd name="connsiteY3" fmla="*/ 145373 h 432048"/>
                  <a:gd name="connsiteX4" fmla="*/ 1374086 w 1374086"/>
                  <a:gd name="connsiteY4" fmla="*/ 303043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086" h="432048">
                    <a:moveTo>
                      <a:pt x="0" y="0"/>
                    </a:moveTo>
                    <a:lnTo>
                      <a:pt x="1368152" y="0"/>
                    </a:lnTo>
                    <a:cubicBezTo>
                      <a:pt x="1367631" y="25972"/>
                      <a:pt x="1367111" y="51945"/>
                      <a:pt x="1366590" y="77917"/>
                    </a:cubicBezTo>
                    <a:cubicBezTo>
                      <a:pt x="1366330" y="102146"/>
                      <a:pt x="1380331" y="109147"/>
                      <a:pt x="1366590" y="145373"/>
                    </a:cubicBezTo>
                    <a:cubicBezTo>
                      <a:pt x="1369089" y="182848"/>
                      <a:pt x="1371587" y="265568"/>
                      <a:pt x="1374086" y="303043"/>
                    </a:cubicBezTo>
                    <a:cubicBezTo>
                      <a:pt x="1374086" y="340518"/>
                      <a:pt x="1365856" y="341176"/>
                      <a:pt x="1366590" y="370225"/>
                    </a:cubicBezTo>
                    <a:cubicBezTo>
                      <a:pt x="1367111" y="390833"/>
                      <a:pt x="1367631" y="411440"/>
                      <a:pt x="1368152" y="432048"/>
                    </a:cubicBezTo>
                    <a:lnTo>
                      <a:pt x="0" y="432048"/>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Arial" pitchFamily="34" charset="0"/>
                    <a:cs typeface="Arial" pitchFamily="34" charset="0"/>
                  </a:rPr>
                  <a:t>Xts</a:t>
                </a:r>
                <a:r>
                  <a:rPr lang="de-DE" sz="1200" dirty="0">
                    <a:solidFill>
                      <a:schemeClr val="tx1"/>
                    </a:solidFill>
                    <a:latin typeface="Arial" pitchFamily="34" charset="0"/>
                    <a:cs typeface="Arial" pitchFamily="34" charset="0"/>
                  </a:rPr>
                  <a:t> Part</a:t>
                </a:r>
              </a:p>
              <a:p>
                <a:pPr algn="ctr"/>
                <a:r>
                  <a:rPr lang="de-DE" sz="1200" dirty="0" err="1">
                    <a:solidFill>
                      <a:schemeClr val="tx1"/>
                    </a:solidFill>
                    <a:latin typeface="Arial" pitchFamily="34" charset="0"/>
                    <a:cs typeface="Arial" pitchFamily="34" charset="0"/>
                  </a:rPr>
                  <a:t>ObjId</a:t>
                </a:r>
                <a:endParaRPr lang="de-DE" sz="1200" dirty="0">
                  <a:solidFill>
                    <a:schemeClr val="tx1"/>
                  </a:solidFill>
                  <a:latin typeface="Arial" pitchFamily="34" charset="0"/>
                  <a:cs typeface="Arial" pitchFamily="34" charset="0"/>
                </a:endParaRPr>
              </a:p>
            </p:txBody>
          </p:sp>
          <p:sp>
            <p:nvSpPr>
              <p:cNvPr id="11" name="Rechteck 10"/>
              <p:cNvSpPr/>
              <p:nvPr/>
            </p:nvSpPr>
            <p:spPr>
              <a:xfrm>
                <a:off x="2302356" y="2201398"/>
                <a:ext cx="2088000" cy="432048"/>
              </a:xfrm>
              <a:custGeom>
                <a:avLst/>
                <a:gdLst>
                  <a:gd name="connsiteX0" fmla="*/ 0 w 1368152"/>
                  <a:gd name="connsiteY0" fmla="*/ 0 h 432048"/>
                  <a:gd name="connsiteX1" fmla="*/ 1368152 w 1368152"/>
                  <a:gd name="connsiteY1" fmla="*/ 0 h 432048"/>
                  <a:gd name="connsiteX2" fmla="*/ 1368152 w 1368152"/>
                  <a:gd name="connsiteY2" fmla="*/ 432048 h 432048"/>
                  <a:gd name="connsiteX3" fmla="*/ 0 w 1368152"/>
                  <a:gd name="connsiteY3" fmla="*/ 432048 h 432048"/>
                  <a:gd name="connsiteX4" fmla="*/ 0 w 1368152"/>
                  <a:gd name="connsiteY4" fmla="*/ 0 h 432048"/>
                  <a:gd name="connsiteX0" fmla="*/ 0 w 1368152"/>
                  <a:gd name="connsiteY0" fmla="*/ 0 h 432048"/>
                  <a:gd name="connsiteX1" fmla="*/ 1368152 w 1368152"/>
                  <a:gd name="connsiteY1" fmla="*/ 0 h 432048"/>
                  <a:gd name="connsiteX2" fmla="*/ 1366590 w 1368152"/>
                  <a:gd name="connsiteY2" fmla="*/ 287779 h 432048"/>
                  <a:gd name="connsiteX3" fmla="*/ 1368152 w 1368152"/>
                  <a:gd name="connsiteY3" fmla="*/ 432048 h 432048"/>
                  <a:gd name="connsiteX4" fmla="*/ 0 w 1368152"/>
                  <a:gd name="connsiteY4" fmla="*/ 432048 h 432048"/>
                  <a:gd name="connsiteX5" fmla="*/ 0 w 1368152"/>
                  <a:gd name="connsiteY5" fmla="*/ 0 h 432048"/>
                  <a:gd name="connsiteX0" fmla="*/ 0 w 1374113"/>
                  <a:gd name="connsiteY0" fmla="*/ 0 h 432048"/>
                  <a:gd name="connsiteX1" fmla="*/ 1368152 w 1374113"/>
                  <a:gd name="connsiteY1" fmla="*/ 0 h 432048"/>
                  <a:gd name="connsiteX2" fmla="*/ 1374086 w 1374113"/>
                  <a:gd name="connsiteY2" fmla="*/ 257799 h 432048"/>
                  <a:gd name="connsiteX3" fmla="*/ 1368152 w 1374113"/>
                  <a:gd name="connsiteY3" fmla="*/ 432048 h 432048"/>
                  <a:gd name="connsiteX4" fmla="*/ 0 w 1374113"/>
                  <a:gd name="connsiteY4" fmla="*/ 432048 h 432048"/>
                  <a:gd name="connsiteX5" fmla="*/ 0 w 1374113"/>
                  <a:gd name="connsiteY5" fmla="*/ 0 h 432048"/>
                  <a:gd name="connsiteX0" fmla="*/ 0 w 1468759"/>
                  <a:gd name="connsiteY0" fmla="*/ 0 h 432048"/>
                  <a:gd name="connsiteX1" fmla="*/ 1368152 w 1468759"/>
                  <a:gd name="connsiteY1" fmla="*/ 0 h 432048"/>
                  <a:gd name="connsiteX2" fmla="*/ 1374086 w 1468759"/>
                  <a:gd name="connsiteY2" fmla="*/ 257799 h 432048"/>
                  <a:gd name="connsiteX3" fmla="*/ 1366590 w 1468759"/>
                  <a:gd name="connsiteY3" fmla="*/ 370225 h 432048"/>
                  <a:gd name="connsiteX4" fmla="*/ 1368152 w 1468759"/>
                  <a:gd name="connsiteY4" fmla="*/ 432048 h 432048"/>
                  <a:gd name="connsiteX5" fmla="*/ 0 w 1468759"/>
                  <a:gd name="connsiteY5" fmla="*/ 432048 h 432048"/>
                  <a:gd name="connsiteX6" fmla="*/ 0 w 1468759"/>
                  <a:gd name="connsiteY6" fmla="*/ 0 h 432048"/>
                  <a:gd name="connsiteX0" fmla="*/ 0 w 1468759"/>
                  <a:gd name="connsiteY0" fmla="*/ 0 h 432048"/>
                  <a:gd name="connsiteX1" fmla="*/ 1368152 w 1468759"/>
                  <a:gd name="connsiteY1" fmla="*/ 0 h 432048"/>
                  <a:gd name="connsiteX2" fmla="*/ 1366590 w 1468759"/>
                  <a:gd name="connsiteY2" fmla="*/ 145373 h 432048"/>
                  <a:gd name="connsiteX3" fmla="*/ 1374086 w 1468759"/>
                  <a:gd name="connsiteY3" fmla="*/ 257799 h 432048"/>
                  <a:gd name="connsiteX4" fmla="*/ 1366590 w 1468759"/>
                  <a:gd name="connsiteY4" fmla="*/ 370225 h 432048"/>
                  <a:gd name="connsiteX5" fmla="*/ 1368152 w 1468759"/>
                  <a:gd name="connsiteY5" fmla="*/ 432048 h 432048"/>
                  <a:gd name="connsiteX6" fmla="*/ 0 w 1468759"/>
                  <a:gd name="connsiteY6" fmla="*/ 432048 h 432048"/>
                  <a:gd name="connsiteX7" fmla="*/ 0 w 1468759"/>
                  <a:gd name="connsiteY7" fmla="*/ 0 h 432048"/>
                  <a:gd name="connsiteX0" fmla="*/ 0 w 1468759"/>
                  <a:gd name="connsiteY0" fmla="*/ 0 h 432048"/>
                  <a:gd name="connsiteX1" fmla="*/ 1368152 w 1468759"/>
                  <a:gd name="connsiteY1" fmla="*/ 0 h 432048"/>
                  <a:gd name="connsiteX2" fmla="*/ 1366590 w 1468759"/>
                  <a:gd name="connsiteY2" fmla="*/ 145373 h 432048"/>
                  <a:gd name="connsiteX3" fmla="*/ 1374086 w 1468759"/>
                  <a:gd name="connsiteY3" fmla="*/ 257799 h 432048"/>
                  <a:gd name="connsiteX4" fmla="*/ 1366590 w 1468759"/>
                  <a:gd name="connsiteY4" fmla="*/ 370225 h 432048"/>
                  <a:gd name="connsiteX5" fmla="*/ 1368152 w 1468759"/>
                  <a:gd name="connsiteY5" fmla="*/ 432048 h 432048"/>
                  <a:gd name="connsiteX6" fmla="*/ 0 w 1468759"/>
                  <a:gd name="connsiteY6" fmla="*/ 432048 h 432048"/>
                  <a:gd name="connsiteX7" fmla="*/ 0 w 1468759"/>
                  <a:gd name="connsiteY7" fmla="*/ 0 h 432048"/>
                  <a:gd name="connsiteX0" fmla="*/ 0 w 1475697"/>
                  <a:gd name="connsiteY0" fmla="*/ 0 h 432048"/>
                  <a:gd name="connsiteX1" fmla="*/ 1368152 w 1475697"/>
                  <a:gd name="connsiteY1" fmla="*/ 0 h 432048"/>
                  <a:gd name="connsiteX2" fmla="*/ 1366590 w 1475697"/>
                  <a:gd name="connsiteY2" fmla="*/ 77917 h 432048"/>
                  <a:gd name="connsiteX3" fmla="*/ 1366590 w 1475697"/>
                  <a:gd name="connsiteY3" fmla="*/ 145373 h 432048"/>
                  <a:gd name="connsiteX4" fmla="*/ 1374086 w 1475697"/>
                  <a:gd name="connsiteY4" fmla="*/ 257799 h 432048"/>
                  <a:gd name="connsiteX5" fmla="*/ 1366590 w 1475697"/>
                  <a:gd name="connsiteY5" fmla="*/ 370225 h 432048"/>
                  <a:gd name="connsiteX6" fmla="*/ 1368152 w 1475697"/>
                  <a:gd name="connsiteY6" fmla="*/ 432048 h 432048"/>
                  <a:gd name="connsiteX7" fmla="*/ 0 w 1475697"/>
                  <a:gd name="connsiteY7" fmla="*/ 432048 h 432048"/>
                  <a:gd name="connsiteX8" fmla="*/ 0 w 1475697"/>
                  <a:gd name="connsiteY8" fmla="*/ 0 h 432048"/>
                  <a:gd name="connsiteX0" fmla="*/ 0 w 1468759"/>
                  <a:gd name="connsiteY0" fmla="*/ 0 h 432048"/>
                  <a:gd name="connsiteX1" fmla="*/ 1368152 w 1468759"/>
                  <a:gd name="connsiteY1" fmla="*/ 0 h 432048"/>
                  <a:gd name="connsiteX2" fmla="*/ 1366590 w 1468759"/>
                  <a:gd name="connsiteY2" fmla="*/ 77917 h 432048"/>
                  <a:gd name="connsiteX3" fmla="*/ 1366590 w 1468759"/>
                  <a:gd name="connsiteY3" fmla="*/ 145373 h 432048"/>
                  <a:gd name="connsiteX4" fmla="*/ 1374086 w 1468759"/>
                  <a:gd name="connsiteY4" fmla="*/ 257799 h 432048"/>
                  <a:gd name="connsiteX5" fmla="*/ 1366590 w 1468759"/>
                  <a:gd name="connsiteY5" fmla="*/ 370225 h 432048"/>
                  <a:gd name="connsiteX6" fmla="*/ 1368152 w 1468759"/>
                  <a:gd name="connsiteY6" fmla="*/ 432048 h 432048"/>
                  <a:gd name="connsiteX7" fmla="*/ 0 w 1468759"/>
                  <a:gd name="connsiteY7" fmla="*/ 432048 h 432048"/>
                  <a:gd name="connsiteX8" fmla="*/ 0 w 1468759"/>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6590 w 1374086"/>
                  <a:gd name="connsiteY3" fmla="*/ 145373 h 432048"/>
                  <a:gd name="connsiteX4" fmla="*/ 1374086 w 1374086"/>
                  <a:gd name="connsiteY4" fmla="*/ 2577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6590 w 1374086"/>
                  <a:gd name="connsiteY3" fmla="*/ 145373 h 432048"/>
                  <a:gd name="connsiteX4" fmla="*/ 1374086 w 1374086"/>
                  <a:gd name="connsiteY4" fmla="*/ 2577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6590 w 1374086"/>
                  <a:gd name="connsiteY3" fmla="*/ 145373 h 432048"/>
                  <a:gd name="connsiteX4" fmla="*/ 1374086 w 1374086"/>
                  <a:gd name="connsiteY4" fmla="*/ 2577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4500 w 1374086"/>
                  <a:gd name="connsiteY3" fmla="*/ 202523 h 432048"/>
                  <a:gd name="connsiteX4" fmla="*/ 1374086 w 1374086"/>
                  <a:gd name="connsiteY4" fmla="*/ 2577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4500 w 1374086"/>
                  <a:gd name="connsiteY3" fmla="*/ 234273 h 432048"/>
                  <a:gd name="connsiteX4" fmla="*/ 1374086 w 1374086"/>
                  <a:gd name="connsiteY4" fmla="*/ 2577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086" h="432048">
                    <a:moveTo>
                      <a:pt x="0" y="0"/>
                    </a:moveTo>
                    <a:lnTo>
                      <a:pt x="1368152" y="0"/>
                    </a:lnTo>
                    <a:cubicBezTo>
                      <a:pt x="1367631" y="25972"/>
                      <a:pt x="1367111" y="51945"/>
                      <a:pt x="1366590" y="77917"/>
                    </a:cubicBezTo>
                    <a:cubicBezTo>
                      <a:pt x="1366330" y="102146"/>
                      <a:pt x="1378241" y="198047"/>
                      <a:pt x="1364500" y="234273"/>
                    </a:cubicBezTo>
                    <a:cubicBezTo>
                      <a:pt x="1366999" y="271748"/>
                      <a:pt x="1371587" y="220324"/>
                      <a:pt x="1374086" y="257799"/>
                    </a:cubicBezTo>
                    <a:cubicBezTo>
                      <a:pt x="1374086" y="295274"/>
                      <a:pt x="1365856" y="341176"/>
                      <a:pt x="1366590" y="370225"/>
                    </a:cubicBezTo>
                    <a:cubicBezTo>
                      <a:pt x="1367111" y="390833"/>
                      <a:pt x="1367631" y="411440"/>
                      <a:pt x="1368152" y="432048"/>
                    </a:cubicBezTo>
                    <a:lnTo>
                      <a:pt x="0" y="432048"/>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Arial" pitchFamily="34" charset="0"/>
                    <a:cs typeface="Arial" pitchFamily="34" charset="0"/>
                  </a:rPr>
                  <a:t>XtsProcessingUnit</a:t>
                </a:r>
                <a:br>
                  <a:rPr lang="de-DE" sz="1200" dirty="0">
                    <a:solidFill>
                      <a:schemeClr val="tx1"/>
                    </a:solidFill>
                    <a:latin typeface="Arial" pitchFamily="34" charset="0"/>
                    <a:cs typeface="Arial" pitchFamily="34" charset="0"/>
                  </a:rPr>
                </a:br>
                <a:r>
                  <a:rPr lang="de-DE" sz="1200" dirty="0" err="1">
                    <a:solidFill>
                      <a:schemeClr val="tx1"/>
                    </a:solidFill>
                    <a:latin typeface="Arial" pitchFamily="34" charset="0"/>
                    <a:cs typeface="Arial" pitchFamily="34" charset="0"/>
                  </a:rPr>
                  <a:t>ObjId</a:t>
                </a:r>
                <a:endParaRPr lang="de-DE" sz="1200" dirty="0">
                  <a:solidFill>
                    <a:schemeClr val="tx1"/>
                  </a:solidFill>
                  <a:latin typeface="Arial" pitchFamily="34" charset="0"/>
                  <a:cs typeface="Arial" pitchFamily="34" charset="0"/>
                </a:endParaRPr>
              </a:p>
            </p:txBody>
          </p:sp>
          <p:sp>
            <p:nvSpPr>
              <p:cNvPr id="72" name="Rechteck 10">
                <a:extLst>
                  <a:ext uri="{FF2B5EF4-FFF2-40B4-BE49-F238E27FC236}">
                    <a16:creationId xmlns:a16="http://schemas.microsoft.com/office/drawing/2014/main" id="{A194F83D-023F-4BE8-99B3-1FD76AB0074C}"/>
                  </a:ext>
                </a:extLst>
              </p:cNvPr>
              <p:cNvSpPr/>
              <p:nvPr/>
            </p:nvSpPr>
            <p:spPr>
              <a:xfrm>
                <a:off x="2855640" y="3043662"/>
                <a:ext cx="1534716" cy="432048"/>
              </a:xfrm>
              <a:custGeom>
                <a:avLst/>
                <a:gdLst>
                  <a:gd name="connsiteX0" fmla="*/ 0 w 1368152"/>
                  <a:gd name="connsiteY0" fmla="*/ 0 h 432048"/>
                  <a:gd name="connsiteX1" fmla="*/ 1368152 w 1368152"/>
                  <a:gd name="connsiteY1" fmla="*/ 0 h 432048"/>
                  <a:gd name="connsiteX2" fmla="*/ 1368152 w 1368152"/>
                  <a:gd name="connsiteY2" fmla="*/ 432048 h 432048"/>
                  <a:gd name="connsiteX3" fmla="*/ 0 w 1368152"/>
                  <a:gd name="connsiteY3" fmla="*/ 432048 h 432048"/>
                  <a:gd name="connsiteX4" fmla="*/ 0 w 1368152"/>
                  <a:gd name="connsiteY4" fmla="*/ 0 h 432048"/>
                  <a:gd name="connsiteX0" fmla="*/ 0 w 1368152"/>
                  <a:gd name="connsiteY0" fmla="*/ 0 h 432048"/>
                  <a:gd name="connsiteX1" fmla="*/ 1368152 w 1368152"/>
                  <a:gd name="connsiteY1" fmla="*/ 0 h 432048"/>
                  <a:gd name="connsiteX2" fmla="*/ 1366590 w 1368152"/>
                  <a:gd name="connsiteY2" fmla="*/ 287779 h 432048"/>
                  <a:gd name="connsiteX3" fmla="*/ 1368152 w 1368152"/>
                  <a:gd name="connsiteY3" fmla="*/ 432048 h 432048"/>
                  <a:gd name="connsiteX4" fmla="*/ 0 w 1368152"/>
                  <a:gd name="connsiteY4" fmla="*/ 432048 h 432048"/>
                  <a:gd name="connsiteX5" fmla="*/ 0 w 1368152"/>
                  <a:gd name="connsiteY5" fmla="*/ 0 h 432048"/>
                  <a:gd name="connsiteX0" fmla="*/ 0 w 1374113"/>
                  <a:gd name="connsiteY0" fmla="*/ 0 h 432048"/>
                  <a:gd name="connsiteX1" fmla="*/ 1368152 w 1374113"/>
                  <a:gd name="connsiteY1" fmla="*/ 0 h 432048"/>
                  <a:gd name="connsiteX2" fmla="*/ 1374086 w 1374113"/>
                  <a:gd name="connsiteY2" fmla="*/ 257799 h 432048"/>
                  <a:gd name="connsiteX3" fmla="*/ 1368152 w 1374113"/>
                  <a:gd name="connsiteY3" fmla="*/ 432048 h 432048"/>
                  <a:gd name="connsiteX4" fmla="*/ 0 w 1374113"/>
                  <a:gd name="connsiteY4" fmla="*/ 432048 h 432048"/>
                  <a:gd name="connsiteX5" fmla="*/ 0 w 1374113"/>
                  <a:gd name="connsiteY5" fmla="*/ 0 h 432048"/>
                  <a:gd name="connsiteX0" fmla="*/ 0 w 1468759"/>
                  <a:gd name="connsiteY0" fmla="*/ 0 h 432048"/>
                  <a:gd name="connsiteX1" fmla="*/ 1368152 w 1468759"/>
                  <a:gd name="connsiteY1" fmla="*/ 0 h 432048"/>
                  <a:gd name="connsiteX2" fmla="*/ 1374086 w 1468759"/>
                  <a:gd name="connsiteY2" fmla="*/ 257799 h 432048"/>
                  <a:gd name="connsiteX3" fmla="*/ 1366590 w 1468759"/>
                  <a:gd name="connsiteY3" fmla="*/ 370225 h 432048"/>
                  <a:gd name="connsiteX4" fmla="*/ 1368152 w 1468759"/>
                  <a:gd name="connsiteY4" fmla="*/ 432048 h 432048"/>
                  <a:gd name="connsiteX5" fmla="*/ 0 w 1468759"/>
                  <a:gd name="connsiteY5" fmla="*/ 432048 h 432048"/>
                  <a:gd name="connsiteX6" fmla="*/ 0 w 1468759"/>
                  <a:gd name="connsiteY6" fmla="*/ 0 h 432048"/>
                  <a:gd name="connsiteX0" fmla="*/ 0 w 1468759"/>
                  <a:gd name="connsiteY0" fmla="*/ 0 h 432048"/>
                  <a:gd name="connsiteX1" fmla="*/ 1368152 w 1468759"/>
                  <a:gd name="connsiteY1" fmla="*/ 0 h 432048"/>
                  <a:gd name="connsiteX2" fmla="*/ 1366590 w 1468759"/>
                  <a:gd name="connsiteY2" fmla="*/ 145373 h 432048"/>
                  <a:gd name="connsiteX3" fmla="*/ 1374086 w 1468759"/>
                  <a:gd name="connsiteY3" fmla="*/ 257799 h 432048"/>
                  <a:gd name="connsiteX4" fmla="*/ 1366590 w 1468759"/>
                  <a:gd name="connsiteY4" fmla="*/ 370225 h 432048"/>
                  <a:gd name="connsiteX5" fmla="*/ 1368152 w 1468759"/>
                  <a:gd name="connsiteY5" fmla="*/ 432048 h 432048"/>
                  <a:gd name="connsiteX6" fmla="*/ 0 w 1468759"/>
                  <a:gd name="connsiteY6" fmla="*/ 432048 h 432048"/>
                  <a:gd name="connsiteX7" fmla="*/ 0 w 1468759"/>
                  <a:gd name="connsiteY7" fmla="*/ 0 h 432048"/>
                  <a:gd name="connsiteX0" fmla="*/ 0 w 1468759"/>
                  <a:gd name="connsiteY0" fmla="*/ 0 h 432048"/>
                  <a:gd name="connsiteX1" fmla="*/ 1368152 w 1468759"/>
                  <a:gd name="connsiteY1" fmla="*/ 0 h 432048"/>
                  <a:gd name="connsiteX2" fmla="*/ 1366590 w 1468759"/>
                  <a:gd name="connsiteY2" fmla="*/ 145373 h 432048"/>
                  <a:gd name="connsiteX3" fmla="*/ 1374086 w 1468759"/>
                  <a:gd name="connsiteY3" fmla="*/ 257799 h 432048"/>
                  <a:gd name="connsiteX4" fmla="*/ 1366590 w 1468759"/>
                  <a:gd name="connsiteY4" fmla="*/ 370225 h 432048"/>
                  <a:gd name="connsiteX5" fmla="*/ 1368152 w 1468759"/>
                  <a:gd name="connsiteY5" fmla="*/ 432048 h 432048"/>
                  <a:gd name="connsiteX6" fmla="*/ 0 w 1468759"/>
                  <a:gd name="connsiteY6" fmla="*/ 432048 h 432048"/>
                  <a:gd name="connsiteX7" fmla="*/ 0 w 1468759"/>
                  <a:gd name="connsiteY7" fmla="*/ 0 h 432048"/>
                  <a:gd name="connsiteX0" fmla="*/ 0 w 1475697"/>
                  <a:gd name="connsiteY0" fmla="*/ 0 h 432048"/>
                  <a:gd name="connsiteX1" fmla="*/ 1368152 w 1475697"/>
                  <a:gd name="connsiteY1" fmla="*/ 0 h 432048"/>
                  <a:gd name="connsiteX2" fmla="*/ 1366590 w 1475697"/>
                  <a:gd name="connsiteY2" fmla="*/ 77917 h 432048"/>
                  <a:gd name="connsiteX3" fmla="*/ 1366590 w 1475697"/>
                  <a:gd name="connsiteY3" fmla="*/ 145373 h 432048"/>
                  <a:gd name="connsiteX4" fmla="*/ 1374086 w 1475697"/>
                  <a:gd name="connsiteY4" fmla="*/ 257799 h 432048"/>
                  <a:gd name="connsiteX5" fmla="*/ 1366590 w 1475697"/>
                  <a:gd name="connsiteY5" fmla="*/ 370225 h 432048"/>
                  <a:gd name="connsiteX6" fmla="*/ 1368152 w 1475697"/>
                  <a:gd name="connsiteY6" fmla="*/ 432048 h 432048"/>
                  <a:gd name="connsiteX7" fmla="*/ 0 w 1475697"/>
                  <a:gd name="connsiteY7" fmla="*/ 432048 h 432048"/>
                  <a:gd name="connsiteX8" fmla="*/ 0 w 1475697"/>
                  <a:gd name="connsiteY8" fmla="*/ 0 h 432048"/>
                  <a:gd name="connsiteX0" fmla="*/ 0 w 1468759"/>
                  <a:gd name="connsiteY0" fmla="*/ 0 h 432048"/>
                  <a:gd name="connsiteX1" fmla="*/ 1368152 w 1468759"/>
                  <a:gd name="connsiteY1" fmla="*/ 0 h 432048"/>
                  <a:gd name="connsiteX2" fmla="*/ 1366590 w 1468759"/>
                  <a:gd name="connsiteY2" fmla="*/ 77917 h 432048"/>
                  <a:gd name="connsiteX3" fmla="*/ 1366590 w 1468759"/>
                  <a:gd name="connsiteY3" fmla="*/ 145373 h 432048"/>
                  <a:gd name="connsiteX4" fmla="*/ 1374086 w 1468759"/>
                  <a:gd name="connsiteY4" fmla="*/ 257799 h 432048"/>
                  <a:gd name="connsiteX5" fmla="*/ 1366590 w 1468759"/>
                  <a:gd name="connsiteY5" fmla="*/ 370225 h 432048"/>
                  <a:gd name="connsiteX6" fmla="*/ 1368152 w 1468759"/>
                  <a:gd name="connsiteY6" fmla="*/ 432048 h 432048"/>
                  <a:gd name="connsiteX7" fmla="*/ 0 w 1468759"/>
                  <a:gd name="connsiteY7" fmla="*/ 432048 h 432048"/>
                  <a:gd name="connsiteX8" fmla="*/ 0 w 1468759"/>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6590 w 1374086"/>
                  <a:gd name="connsiteY3" fmla="*/ 145373 h 432048"/>
                  <a:gd name="connsiteX4" fmla="*/ 1374086 w 1374086"/>
                  <a:gd name="connsiteY4" fmla="*/ 2577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6590 w 1374086"/>
                  <a:gd name="connsiteY3" fmla="*/ 145373 h 432048"/>
                  <a:gd name="connsiteX4" fmla="*/ 1374086 w 1374086"/>
                  <a:gd name="connsiteY4" fmla="*/ 2577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6590 w 1374086"/>
                  <a:gd name="connsiteY3" fmla="*/ 145373 h 432048"/>
                  <a:gd name="connsiteX4" fmla="*/ 1374086 w 1374086"/>
                  <a:gd name="connsiteY4" fmla="*/ 2577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 name="connsiteX0" fmla="*/ 0 w 1374086"/>
                  <a:gd name="connsiteY0" fmla="*/ 0 h 432048"/>
                  <a:gd name="connsiteX1" fmla="*/ 1368152 w 1374086"/>
                  <a:gd name="connsiteY1" fmla="*/ 0 h 432048"/>
                  <a:gd name="connsiteX2" fmla="*/ 1366590 w 1374086"/>
                  <a:gd name="connsiteY2" fmla="*/ 77917 h 432048"/>
                  <a:gd name="connsiteX3" fmla="*/ 1366590 w 1374086"/>
                  <a:gd name="connsiteY3" fmla="*/ 145373 h 432048"/>
                  <a:gd name="connsiteX4" fmla="*/ 1374086 w 1374086"/>
                  <a:gd name="connsiteY4" fmla="*/ 308599 h 432048"/>
                  <a:gd name="connsiteX5" fmla="*/ 1366590 w 1374086"/>
                  <a:gd name="connsiteY5" fmla="*/ 370225 h 432048"/>
                  <a:gd name="connsiteX6" fmla="*/ 1368152 w 1374086"/>
                  <a:gd name="connsiteY6" fmla="*/ 432048 h 432048"/>
                  <a:gd name="connsiteX7" fmla="*/ 0 w 1374086"/>
                  <a:gd name="connsiteY7" fmla="*/ 432048 h 432048"/>
                  <a:gd name="connsiteX8" fmla="*/ 0 w 1374086"/>
                  <a:gd name="connsiteY8"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086" h="432048">
                    <a:moveTo>
                      <a:pt x="0" y="0"/>
                    </a:moveTo>
                    <a:lnTo>
                      <a:pt x="1368152" y="0"/>
                    </a:lnTo>
                    <a:cubicBezTo>
                      <a:pt x="1367631" y="25972"/>
                      <a:pt x="1367111" y="51945"/>
                      <a:pt x="1366590" y="77917"/>
                    </a:cubicBezTo>
                    <a:cubicBezTo>
                      <a:pt x="1366330" y="102146"/>
                      <a:pt x="1380331" y="109147"/>
                      <a:pt x="1366590" y="145373"/>
                    </a:cubicBezTo>
                    <a:cubicBezTo>
                      <a:pt x="1369089" y="182848"/>
                      <a:pt x="1371587" y="271124"/>
                      <a:pt x="1374086" y="308599"/>
                    </a:cubicBezTo>
                    <a:cubicBezTo>
                      <a:pt x="1374086" y="346074"/>
                      <a:pt x="1365856" y="341176"/>
                      <a:pt x="1366590" y="370225"/>
                    </a:cubicBezTo>
                    <a:cubicBezTo>
                      <a:pt x="1367111" y="390833"/>
                      <a:pt x="1367631" y="411440"/>
                      <a:pt x="1368152" y="432048"/>
                    </a:cubicBezTo>
                    <a:lnTo>
                      <a:pt x="0" y="432048"/>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a:solidFill>
                      <a:schemeClr val="tx1"/>
                    </a:solidFill>
                    <a:latin typeface="Arial" pitchFamily="34" charset="0"/>
                    <a:cs typeface="Arial" pitchFamily="34" charset="0"/>
                  </a:rPr>
                  <a:t>Module1_Obj1</a:t>
                </a:r>
                <a:br>
                  <a:rPr lang="de-DE" sz="1200" dirty="0">
                    <a:solidFill>
                      <a:schemeClr val="tx1"/>
                    </a:solidFill>
                    <a:latin typeface="Arial" pitchFamily="34" charset="0"/>
                    <a:cs typeface="Arial" pitchFamily="34" charset="0"/>
                  </a:rPr>
                </a:br>
                <a:r>
                  <a:rPr lang="de-DE" sz="1200" dirty="0" err="1">
                    <a:solidFill>
                      <a:schemeClr val="tx1"/>
                    </a:solidFill>
                    <a:latin typeface="Arial" pitchFamily="34" charset="0"/>
                    <a:cs typeface="Arial" pitchFamily="34" charset="0"/>
                  </a:rPr>
                  <a:t>ObjId</a:t>
                </a:r>
                <a:endParaRPr lang="de-DE" sz="1200" dirty="0">
                  <a:solidFill>
                    <a:schemeClr val="tx1"/>
                  </a:solidFill>
                  <a:latin typeface="Arial" pitchFamily="34" charset="0"/>
                  <a:cs typeface="Arial" pitchFamily="34" charset="0"/>
                </a:endParaRPr>
              </a:p>
            </p:txBody>
          </p:sp>
          <p:cxnSp>
            <p:nvCxnSpPr>
              <p:cNvPr id="75" name="Gewinkelte Verbindung 26">
                <a:extLst>
                  <a:ext uri="{FF2B5EF4-FFF2-40B4-BE49-F238E27FC236}">
                    <a16:creationId xmlns:a16="http://schemas.microsoft.com/office/drawing/2014/main" id="{F16744B2-E8CF-4A9A-92E8-878996863E67}"/>
                  </a:ext>
                </a:extLst>
              </p:cNvPr>
              <p:cNvCxnSpPr>
                <a:cxnSpLocks/>
                <a:stCxn id="72" idx="3"/>
                <a:endCxn id="69" idx="4"/>
              </p:cNvCxnSpPr>
              <p:nvPr/>
            </p:nvCxnSpPr>
            <p:spPr>
              <a:xfrm flipV="1">
                <a:off x="4381984" y="2925669"/>
                <a:ext cx="8372" cy="263366"/>
              </a:xfrm>
              <a:prstGeom prst="bentConnector3">
                <a:avLst>
                  <a:gd name="adj1" fmla="val 2830530"/>
                </a:avLst>
              </a:prstGeom>
              <a:ln w="50800">
                <a:solidFill>
                  <a:srgbClr val="FF99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 name="Gewinkelte Verbindung 17"/>
            <p:cNvCxnSpPr>
              <a:cxnSpLocks/>
              <a:stCxn id="6" idx="3"/>
              <a:endCxn id="72" idx="4"/>
            </p:cNvCxnSpPr>
            <p:nvPr/>
          </p:nvCxnSpPr>
          <p:spPr>
            <a:xfrm flipV="1">
              <a:off x="2352042" y="3352261"/>
              <a:ext cx="310580" cy="2247645"/>
            </a:xfrm>
            <a:prstGeom prst="bentConnector3">
              <a:avLst>
                <a:gd name="adj1" fmla="val 418951"/>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4" name="Gruppieren 93">
              <a:extLst>
                <a:ext uri="{FF2B5EF4-FFF2-40B4-BE49-F238E27FC236}">
                  <a16:creationId xmlns:a16="http://schemas.microsoft.com/office/drawing/2014/main" id="{F4F0AFF7-81E9-4239-990D-6363FA9AFD1B}"/>
                </a:ext>
              </a:extLst>
            </p:cNvPr>
            <p:cNvGrpSpPr/>
            <p:nvPr/>
          </p:nvGrpSpPr>
          <p:grpSpPr>
            <a:xfrm>
              <a:off x="5889959" y="1702412"/>
              <a:ext cx="2304257" cy="1541583"/>
              <a:chOff x="7617693" y="1702412"/>
              <a:chExt cx="2304257" cy="1541583"/>
            </a:xfrm>
          </p:grpSpPr>
          <p:sp>
            <p:nvSpPr>
              <p:cNvPr id="127" name="Rechteck 126"/>
              <p:cNvSpPr/>
              <p:nvPr/>
            </p:nvSpPr>
            <p:spPr>
              <a:xfrm>
                <a:off x="7626340" y="2064362"/>
                <a:ext cx="2295610" cy="1179633"/>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7693" y="1702412"/>
                <a:ext cx="11620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0" name="Rechteck 109">
                <a:extLst>
                  <a:ext uri="{FF2B5EF4-FFF2-40B4-BE49-F238E27FC236}">
                    <a16:creationId xmlns:a16="http://schemas.microsoft.com/office/drawing/2014/main" id="{6E0029EC-B5D6-4F50-95A8-DC3F5A70982C}"/>
                  </a:ext>
                </a:extLst>
              </p:cNvPr>
              <p:cNvSpPr/>
              <p:nvPr/>
            </p:nvSpPr>
            <p:spPr>
              <a:xfrm>
                <a:off x="8497462" y="2704327"/>
                <a:ext cx="1049120" cy="468000"/>
              </a:xfrm>
              <a:prstGeom prst="rect">
                <a:avLst/>
              </a:pr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Arial" pitchFamily="34" charset="0"/>
                    <a:cs typeface="Arial" pitchFamily="34" charset="0"/>
                  </a:rPr>
                  <a:t>Init</a:t>
                </a:r>
                <a:endParaRPr lang="de-DE" sz="1200" dirty="0">
                  <a:solidFill>
                    <a:schemeClr val="tx1"/>
                  </a:solidFill>
                  <a:latin typeface="Arial" pitchFamily="34" charset="0"/>
                  <a:cs typeface="Arial" pitchFamily="34" charset="0"/>
                </a:endParaRPr>
              </a:p>
            </p:txBody>
          </p:sp>
          <p:sp>
            <p:nvSpPr>
              <p:cNvPr id="50" name="Rechteck 99"/>
              <p:cNvSpPr/>
              <p:nvPr/>
            </p:nvSpPr>
            <p:spPr>
              <a:xfrm>
                <a:off x="7697561" y="2264900"/>
                <a:ext cx="2088000" cy="468000"/>
              </a:xfrm>
              <a:custGeom>
                <a:avLst/>
                <a:gdLst>
                  <a:gd name="connsiteX0" fmla="*/ 0 w 1368000"/>
                  <a:gd name="connsiteY0" fmla="*/ 0 h 468000"/>
                  <a:gd name="connsiteX1" fmla="*/ 1368000 w 1368000"/>
                  <a:gd name="connsiteY1" fmla="*/ 0 h 468000"/>
                  <a:gd name="connsiteX2" fmla="*/ 1368000 w 1368000"/>
                  <a:gd name="connsiteY2" fmla="*/ 468000 h 468000"/>
                  <a:gd name="connsiteX3" fmla="*/ 0 w 1368000"/>
                  <a:gd name="connsiteY3" fmla="*/ 468000 h 468000"/>
                  <a:gd name="connsiteX4" fmla="*/ 0 w 1368000"/>
                  <a:gd name="connsiteY4" fmla="*/ 0 h 468000"/>
                  <a:gd name="connsiteX0" fmla="*/ 0 w 1368000"/>
                  <a:gd name="connsiteY0" fmla="*/ 0 h 468000"/>
                  <a:gd name="connsiteX1" fmla="*/ 1368000 w 1368000"/>
                  <a:gd name="connsiteY1" fmla="*/ 0 h 468000"/>
                  <a:gd name="connsiteX2" fmla="*/ 1363277 w 1368000"/>
                  <a:gd name="connsiteY2" fmla="*/ 175841 h 468000"/>
                  <a:gd name="connsiteX3" fmla="*/ 1368000 w 1368000"/>
                  <a:gd name="connsiteY3" fmla="*/ 468000 h 468000"/>
                  <a:gd name="connsiteX4" fmla="*/ 0 w 1368000"/>
                  <a:gd name="connsiteY4" fmla="*/ 468000 h 468000"/>
                  <a:gd name="connsiteX5" fmla="*/ 0 w 1368000"/>
                  <a:gd name="connsiteY5" fmla="*/ 0 h 468000"/>
                  <a:gd name="connsiteX0" fmla="*/ 0 w 1467944"/>
                  <a:gd name="connsiteY0" fmla="*/ 0 h 468000"/>
                  <a:gd name="connsiteX1" fmla="*/ 1368000 w 1467944"/>
                  <a:gd name="connsiteY1" fmla="*/ 0 h 468000"/>
                  <a:gd name="connsiteX2" fmla="*/ 1363277 w 1467944"/>
                  <a:gd name="connsiteY2" fmla="*/ 175841 h 468000"/>
                  <a:gd name="connsiteX3" fmla="*/ 1363277 w 1467944"/>
                  <a:gd name="connsiteY3" fmla="*/ 348228 h 468000"/>
                  <a:gd name="connsiteX4" fmla="*/ 1368000 w 1467944"/>
                  <a:gd name="connsiteY4" fmla="*/ 468000 h 468000"/>
                  <a:gd name="connsiteX5" fmla="*/ 0 w 1467944"/>
                  <a:gd name="connsiteY5" fmla="*/ 468000 h 468000"/>
                  <a:gd name="connsiteX6" fmla="*/ 0 w 1467944"/>
                  <a:gd name="connsiteY6" fmla="*/ 0 h 468000"/>
                  <a:gd name="connsiteX0" fmla="*/ 0 w 1368000"/>
                  <a:gd name="connsiteY0" fmla="*/ 0 h 468000"/>
                  <a:gd name="connsiteX1" fmla="*/ 1368000 w 1368000"/>
                  <a:gd name="connsiteY1" fmla="*/ 0 h 468000"/>
                  <a:gd name="connsiteX2" fmla="*/ 1363277 w 1368000"/>
                  <a:gd name="connsiteY2" fmla="*/ 175841 h 468000"/>
                  <a:gd name="connsiteX3" fmla="*/ 1363277 w 1368000"/>
                  <a:gd name="connsiteY3" fmla="*/ 348228 h 468000"/>
                  <a:gd name="connsiteX4" fmla="*/ 1368000 w 1368000"/>
                  <a:gd name="connsiteY4" fmla="*/ 468000 h 468000"/>
                  <a:gd name="connsiteX5" fmla="*/ 0 w 1368000"/>
                  <a:gd name="connsiteY5" fmla="*/ 468000 h 468000"/>
                  <a:gd name="connsiteX6" fmla="*/ 0 w 1368000"/>
                  <a:gd name="connsiteY6" fmla="*/ 0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000" h="468000">
                    <a:moveTo>
                      <a:pt x="0" y="0"/>
                    </a:moveTo>
                    <a:lnTo>
                      <a:pt x="1368000" y="0"/>
                    </a:lnTo>
                    <a:lnTo>
                      <a:pt x="1363277" y="175841"/>
                    </a:lnTo>
                    <a:cubicBezTo>
                      <a:pt x="1362490" y="233879"/>
                      <a:pt x="1362490" y="299535"/>
                      <a:pt x="1363277" y="348228"/>
                    </a:cubicBezTo>
                    <a:lnTo>
                      <a:pt x="1368000" y="468000"/>
                    </a:lnTo>
                    <a:lnTo>
                      <a:pt x="0" y="468000"/>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Arial" pitchFamily="34" charset="0"/>
                    <a:cs typeface="Arial" pitchFamily="34" charset="0"/>
                  </a:rPr>
                  <a:t>FB_TcIoXtsEnvironment</a:t>
                </a:r>
                <a:endParaRPr lang="de-DE" sz="1200" dirty="0">
                  <a:solidFill>
                    <a:schemeClr val="tx1"/>
                  </a:solidFill>
                  <a:latin typeface="Arial" pitchFamily="34" charset="0"/>
                  <a:cs typeface="Arial" pitchFamily="34" charset="0"/>
                </a:endParaRPr>
              </a:p>
            </p:txBody>
          </p:sp>
        </p:grpSp>
        <p:cxnSp>
          <p:nvCxnSpPr>
            <p:cNvPr id="103" name="Gewinkelte Verbindung 102"/>
            <p:cNvCxnSpPr>
              <a:cxnSpLocks/>
              <a:stCxn id="50" idx="2"/>
            </p:cNvCxnSpPr>
            <p:nvPr/>
          </p:nvCxnSpPr>
          <p:spPr>
            <a:xfrm flipH="1" flipV="1">
              <a:off x="2671269" y="2289501"/>
              <a:ext cx="5379349" cy="151240"/>
            </a:xfrm>
            <a:prstGeom prst="bentConnector5">
              <a:avLst>
                <a:gd name="adj1" fmla="val -4250"/>
                <a:gd name="adj2" fmla="val -785182"/>
                <a:gd name="adj3" fmla="val 69475"/>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12" name="Grafik 111">
            <a:extLst>
              <a:ext uri="{FF2B5EF4-FFF2-40B4-BE49-F238E27FC236}">
                <a16:creationId xmlns:a16="http://schemas.microsoft.com/office/drawing/2014/main" id="{45731565-D23D-4D91-A324-FB10C127B1C0}"/>
              </a:ext>
            </a:extLst>
          </p:cNvPr>
          <p:cNvPicPr>
            <a:picLocks noChangeAspect="1"/>
          </p:cNvPicPr>
          <p:nvPr/>
        </p:nvPicPr>
        <p:blipFill rotWithShape="1">
          <a:blip r:embed="rId7"/>
          <a:srcRect t="119" b="33602"/>
          <a:stretch/>
        </p:blipFill>
        <p:spPr>
          <a:xfrm>
            <a:off x="8136000" y="2536485"/>
            <a:ext cx="4028572" cy="4104000"/>
          </a:xfrm>
          <a:prstGeom prst="rect">
            <a:avLst/>
          </a:prstGeom>
        </p:spPr>
      </p:pic>
      <p:pic>
        <p:nvPicPr>
          <p:cNvPr id="113" name="Grafik 112">
            <a:extLst>
              <a:ext uri="{FF2B5EF4-FFF2-40B4-BE49-F238E27FC236}">
                <a16:creationId xmlns:a16="http://schemas.microsoft.com/office/drawing/2014/main" id="{68241D65-6378-4AF0-B677-76996B612DFA}"/>
              </a:ext>
            </a:extLst>
          </p:cNvPr>
          <p:cNvPicPr>
            <a:picLocks noChangeAspect="1"/>
          </p:cNvPicPr>
          <p:nvPr/>
        </p:nvPicPr>
        <p:blipFill>
          <a:blip r:embed="rId8"/>
          <a:stretch>
            <a:fillRect/>
          </a:stretch>
        </p:blipFill>
        <p:spPr>
          <a:xfrm>
            <a:off x="8106140" y="1281006"/>
            <a:ext cx="4088292" cy="995866"/>
          </a:xfrm>
          <a:prstGeom prst="rect">
            <a:avLst/>
          </a:prstGeom>
        </p:spPr>
      </p:pic>
    </p:spTree>
    <p:extLst>
      <p:ext uri="{BB962C8B-B14F-4D97-AF65-F5344CB8AC3E}">
        <p14:creationId xmlns:p14="http://schemas.microsoft.com/office/powerpoint/2010/main" val="1646993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 y="450787"/>
            <a:ext cx="10137600" cy="629367"/>
          </a:xfrm>
        </p:spPr>
        <p:txBody>
          <a:bodyPr/>
          <a:lstStyle/>
          <a:p>
            <a:r>
              <a:rPr lang="en-GB" dirty="0"/>
              <a:t>XTS	XTS-Utility Library</a:t>
            </a:r>
          </a:p>
        </p:txBody>
      </p:sp>
      <p:pic>
        <p:nvPicPr>
          <p:cNvPr id="3" name="Grafik 2">
            <a:extLst>
              <a:ext uri="{FF2B5EF4-FFF2-40B4-BE49-F238E27FC236}">
                <a16:creationId xmlns:a16="http://schemas.microsoft.com/office/drawing/2014/main" id="{930AFE39-F326-492C-AE38-D8F4502304C6}"/>
              </a:ext>
            </a:extLst>
          </p:cNvPr>
          <p:cNvPicPr>
            <a:picLocks noChangeAspect="1"/>
          </p:cNvPicPr>
          <p:nvPr/>
        </p:nvPicPr>
        <p:blipFill rotWithShape="1">
          <a:blip r:embed="rId3"/>
          <a:srcRect t="119" b="33602"/>
          <a:stretch/>
        </p:blipFill>
        <p:spPr>
          <a:xfrm>
            <a:off x="8136000" y="2536485"/>
            <a:ext cx="4028572" cy="4104000"/>
          </a:xfrm>
          <a:prstGeom prst="rect">
            <a:avLst/>
          </a:prstGeom>
        </p:spPr>
      </p:pic>
      <p:pic>
        <p:nvPicPr>
          <p:cNvPr id="6" name="Grafik 5">
            <a:extLst>
              <a:ext uri="{FF2B5EF4-FFF2-40B4-BE49-F238E27FC236}">
                <a16:creationId xmlns:a16="http://schemas.microsoft.com/office/drawing/2014/main" id="{CD9391B2-507D-4B8C-9423-AAB42B73CFE4}"/>
              </a:ext>
            </a:extLst>
          </p:cNvPr>
          <p:cNvPicPr>
            <a:picLocks noChangeAspect="1"/>
          </p:cNvPicPr>
          <p:nvPr/>
        </p:nvPicPr>
        <p:blipFill>
          <a:blip r:embed="rId4"/>
          <a:stretch>
            <a:fillRect/>
          </a:stretch>
        </p:blipFill>
        <p:spPr>
          <a:xfrm>
            <a:off x="8106140" y="1281006"/>
            <a:ext cx="4088292" cy="995866"/>
          </a:xfrm>
          <a:prstGeom prst="rect">
            <a:avLst/>
          </a:prstGeom>
        </p:spPr>
      </p:pic>
      <p:sp>
        <p:nvSpPr>
          <p:cNvPr id="16" name="Textplatzhalter 15">
            <a:extLst>
              <a:ext uri="{FF2B5EF4-FFF2-40B4-BE49-F238E27FC236}">
                <a16:creationId xmlns:a16="http://schemas.microsoft.com/office/drawing/2014/main" id="{2AF4ED9B-D849-4890-8F75-D26D4137D959}"/>
              </a:ext>
            </a:extLst>
          </p:cNvPr>
          <p:cNvSpPr>
            <a:spLocks noGrp="1"/>
          </p:cNvSpPr>
          <p:nvPr>
            <p:ph type="body" sz="quarter" idx="15"/>
          </p:nvPr>
        </p:nvSpPr>
        <p:spPr/>
        <p:txBody>
          <a:bodyPr/>
          <a:lstStyle/>
          <a:p>
            <a:pPr marL="0" indent="0">
              <a:buNone/>
            </a:pPr>
            <a:r>
              <a:rPr lang="en-US" b="1" dirty="0" err="1"/>
              <a:t>FB_TcIoXtsEnvironment</a:t>
            </a:r>
            <a:endParaRPr lang="en-US" b="1" dirty="0"/>
          </a:p>
          <a:p>
            <a:endParaRPr lang="de-DE" dirty="0"/>
          </a:p>
          <a:p>
            <a:pPr lvl="1">
              <a:buFont typeface="Arial" panose="020B0604020202020204" pitchFamily="34" charset="0"/>
              <a:buChar char="•"/>
            </a:pPr>
            <a:r>
              <a:rPr lang="en-GB" dirty="0"/>
              <a:t>declaration</a:t>
            </a:r>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r>
              <a:rPr lang="en-GB" dirty="0" err="1"/>
              <a:t>cal</a:t>
            </a:r>
            <a:r>
              <a:rPr lang="en-GB" dirty="0"/>
              <a:t> in Main()</a:t>
            </a:r>
            <a:endParaRPr lang="en-US" dirty="0"/>
          </a:p>
          <a:p>
            <a:endParaRPr lang="en-US" dirty="0"/>
          </a:p>
        </p:txBody>
      </p:sp>
      <p:sp>
        <p:nvSpPr>
          <p:cNvPr id="9" name="Textfeld 8">
            <a:extLst>
              <a:ext uri="{FF2B5EF4-FFF2-40B4-BE49-F238E27FC236}">
                <a16:creationId xmlns:a16="http://schemas.microsoft.com/office/drawing/2014/main" id="{916F3762-142B-4A97-800E-9BF69B778214}"/>
              </a:ext>
            </a:extLst>
          </p:cNvPr>
          <p:cNvSpPr txBox="1"/>
          <p:nvPr/>
        </p:nvSpPr>
        <p:spPr>
          <a:xfrm>
            <a:off x="1396116" y="2526873"/>
            <a:ext cx="6694422" cy="1384995"/>
          </a:xfrm>
          <a:prstGeom prst="rect">
            <a:avLst/>
          </a:prstGeom>
          <a:noFill/>
        </p:spPr>
        <p:txBody>
          <a:bodyPr wrap="square" rtlCol="0">
            <a:spAutoFit/>
          </a:bodyPr>
          <a:lstStyle/>
          <a:p>
            <a:r>
              <a:rPr lang="de-DE" sz="1200" i="1" dirty="0">
                <a:solidFill>
                  <a:srgbClr val="3A8097"/>
                </a:solidFill>
                <a:latin typeface="Consolas" panose="020B0609020204030204" pitchFamily="49" charset="0"/>
              </a:rPr>
              <a:t>// XTS Utility</a:t>
            </a:r>
          </a:p>
          <a:p>
            <a:r>
              <a:rPr lang="de-DE" sz="1200" b="1" dirty="0">
                <a:solidFill>
                  <a:srgbClr val="0900CB"/>
                </a:solidFill>
                <a:latin typeface="Consolas" panose="020B0609020204030204" pitchFamily="49" charset="0"/>
              </a:rPr>
              <a:t>VAR_GLOBAL</a:t>
            </a:r>
          </a:p>
          <a:p>
            <a:pPr defTabSz="838200">
              <a:tabLst>
                <a:tab pos="361950" algn="l"/>
                <a:tab pos="2514600" algn="l"/>
              </a:tabLst>
            </a:pPr>
            <a:r>
              <a:rPr lang="de-DE" sz="1200" dirty="0">
                <a:latin typeface="Consolas" panose="020B0609020204030204" pitchFamily="49" charset="0"/>
              </a:rPr>
              <a:t>	</a:t>
            </a:r>
            <a:r>
              <a:rPr lang="de-DE" sz="1200" dirty="0" err="1">
                <a:latin typeface="Consolas" panose="020B0609020204030204" pitchFamily="49" charset="0"/>
              </a:rPr>
              <a:t>fbXtsEnvironment</a:t>
            </a:r>
            <a:r>
              <a:rPr lang="de-DE" sz="1200" dirty="0">
                <a:latin typeface="Consolas" panose="020B0609020204030204" pitchFamily="49" charset="0"/>
              </a:rPr>
              <a:t>	: </a:t>
            </a:r>
            <a:r>
              <a:rPr lang="de-DE" sz="1200" dirty="0" err="1">
                <a:latin typeface="Consolas" panose="020B0609020204030204" pitchFamily="49" charset="0"/>
              </a:rPr>
              <a:t>FB_TcIoXtsEnvironment</a:t>
            </a:r>
            <a:r>
              <a:rPr lang="de-DE" sz="1200" dirty="0">
                <a:latin typeface="Consolas" panose="020B0609020204030204" pitchFamily="49" charset="0"/>
              </a:rPr>
              <a:t>;		</a:t>
            </a:r>
          </a:p>
          <a:p>
            <a:endParaRPr lang="de-DE" sz="1200" dirty="0">
              <a:latin typeface="Consolas" panose="020B0609020204030204" pitchFamily="49" charset="0"/>
            </a:endParaRPr>
          </a:p>
          <a:p>
            <a:pPr>
              <a:tabLst>
                <a:tab pos="361950" algn="l"/>
              </a:tabLst>
            </a:pPr>
            <a:r>
              <a:rPr lang="de-DE" sz="1200" dirty="0">
                <a:latin typeface="Consolas" panose="020B0609020204030204" pitchFamily="49" charset="0"/>
              </a:rPr>
              <a:t>	</a:t>
            </a:r>
            <a:r>
              <a:rPr lang="de-DE" sz="1200" dirty="0">
                <a:solidFill>
                  <a:srgbClr val="A4A4A4"/>
                </a:solidFill>
                <a:latin typeface="Consolas" panose="020B0609020204030204" pitchFamily="49" charset="0"/>
              </a:rPr>
              <a:t>{</a:t>
            </a:r>
            <a:r>
              <a:rPr lang="de-DE" sz="1200" dirty="0" err="1">
                <a:solidFill>
                  <a:srgbClr val="A4A4A4"/>
                </a:solidFill>
                <a:latin typeface="Consolas" panose="020B0609020204030204" pitchFamily="49" charset="0"/>
              </a:rPr>
              <a:t>attribute</a:t>
            </a:r>
            <a:r>
              <a:rPr lang="de-DE" sz="1200" dirty="0">
                <a:solidFill>
                  <a:srgbClr val="A4A4A4"/>
                </a:solidFill>
                <a:latin typeface="Consolas" panose="020B0609020204030204" pitchFamily="49" charset="0"/>
              </a:rPr>
              <a:t> '</a:t>
            </a:r>
            <a:r>
              <a:rPr lang="de-DE" sz="1200" dirty="0" err="1">
                <a:solidFill>
                  <a:srgbClr val="A4A4A4"/>
                </a:solidFill>
                <a:latin typeface="Consolas" panose="020B0609020204030204" pitchFamily="49" charset="0"/>
              </a:rPr>
              <a:t>init_on_onlchange</a:t>
            </a:r>
            <a:r>
              <a:rPr lang="de-DE" sz="1200" dirty="0">
                <a:solidFill>
                  <a:srgbClr val="A4A4A4"/>
                </a:solidFill>
                <a:latin typeface="Consolas" panose="020B0609020204030204" pitchFamily="49" charset="0"/>
              </a:rPr>
              <a:t>'}</a:t>
            </a:r>
          </a:p>
          <a:p>
            <a:pPr defTabSz="361950"/>
            <a:r>
              <a:rPr lang="de-DE" sz="1200" dirty="0">
                <a:latin typeface="Consolas" panose="020B0609020204030204" pitchFamily="49" charset="0"/>
              </a:rPr>
              <a:t>	</a:t>
            </a:r>
            <a:r>
              <a:rPr lang="de-DE" sz="1200" dirty="0" err="1">
                <a:latin typeface="Consolas" panose="020B0609020204030204" pitchFamily="49" charset="0"/>
              </a:rPr>
              <a:t>bInit</a:t>
            </a:r>
            <a:r>
              <a:rPr lang="de-DE" sz="1200" dirty="0">
                <a:latin typeface="Consolas" panose="020B0609020204030204" pitchFamily="49" charset="0"/>
              </a:rPr>
              <a:t> 					: </a:t>
            </a:r>
            <a:r>
              <a:rPr lang="de-DE" sz="1200" b="1" dirty="0">
                <a:solidFill>
                  <a:srgbClr val="0900CB"/>
                </a:solidFill>
                <a:latin typeface="Consolas" panose="020B0609020204030204" pitchFamily="49" charset="0"/>
              </a:rPr>
              <a:t>BOOL</a:t>
            </a:r>
            <a:r>
              <a:rPr lang="de-DE" sz="1200" dirty="0">
                <a:latin typeface="Consolas" panose="020B0609020204030204" pitchFamily="49" charset="0"/>
              </a:rPr>
              <a:t> := </a:t>
            </a:r>
            <a:r>
              <a:rPr lang="de-DE" sz="1200" dirty="0">
                <a:solidFill>
                  <a:srgbClr val="9AA05D"/>
                </a:solidFill>
                <a:latin typeface="Consolas" panose="020B0609020204030204" pitchFamily="49" charset="0"/>
              </a:rPr>
              <a:t>FALSE</a:t>
            </a:r>
            <a:r>
              <a:rPr lang="de-DE" sz="1200" dirty="0">
                <a:latin typeface="Consolas" panose="020B0609020204030204" pitchFamily="49" charset="0"/>
              </a:rPr>
              <a:t>;</a:t>
            </a:r>
          </a:p>
          <a:p>
            <a:r>
              <a:rPr lang="de-DE" sz="1200" b="1" dirty="0">
                <a:solidFill>
                  <a:srgbClr val="0900CB"/>
                </a:solidFill>
                <a:latin typeface="Consolas" panose="020B0609020204030204" pitchFamily="49" charset="0"/>
              </a:rPr>
              <a:t>END_VAR</a:t>
            </a:r>
          </a:p>
        </p:txBody>
      </p:sp>
      <p:sp>
        <p:nvSpPr>
          <p:cNvPr id="11" name="Textfeld 10">
            <a:extLst>
              <a:ext uri="{FF2B5EF4-FFF2-40B4-BE49-F238E27FC236}">
                <a16:creationId xmlns:a16="http://schemas.microsoft.com/office/drawing/2014/main" id="{45A66553-1458-466D-8BE9-F1A03D122C61}"/>
              </a:ext>
            </a:extLst>
          </p:cNvPr>
          <p:cNvSpPr txBox="1"/>
          <p:nvPr/>
        </p:nvSpPr>
        <p:spPr>
          <a:xfrm>
            <a:off x="1396116" y="4581129"/>
            <a:ext cx="6694422" cy="2123658"/>
          </a:xfrm>
          <a:prstGeom prst="rect">
            <a:avLst/>
          </a:prstGeom>
          <a:noFill/>
        </p:spPr>
        <p:txBody>
          <a:bodyPr wrap="square" rtlCol="0">
            <a:spAutoFit/>
          </a:bodyPr>
          <a:lstStyle/>
          <a:p>
            <a:r>
              <a:rPr lang="de-DE" sz="1200" i="1" dirty="0">
                <a:solidFill>
                  <a:srgbClr val="3A8097"/>
                </a:solidFill>
                <a:latin typeface="Consolas" panose="020B0609020204030204" pitchFamily="49" charset="0"/>
              </a:rPr>
              <a:t>// Cal </a:t>
            </a:r>
            <a:r>
              <a:rPr lang="de-DE" sz="1200" i="1" dirty="0" err="1">
                <a:solidFill>
                  <a:srgbClr val="3A8097"/>
                </a:solidFill>
                <a:latin typeface="Consolas" panose="020B0609020204030204" pitchFamily="49" charset="0"/>
              </a:rPr>
              <a:t>FB_XtsEnvironment</a:t>
            </a:r>
            <a:endParaRPr lang="de-DE" sz="1200" i="1" dirty="0">
              <a:solidFill>
                <a:srgbClr val="3A8097"/>
              </a:solidFill>
              <a:latin typeface="Consolas" panose="020B0609020204030204" pitchFamily="49" charset="0"/>
            </a:endParaRPr>
          </a:p>
          <a:p>
            <a:r>
              <a:rPr lang="de-DE" sz="1200" i="1" dirty="0">
                <a:solidFill>
                  <a:srgbClr val="3A8097"/>
                </a:solidFill>
                <a:latin typeface="Consolas" panose="020B0609020204030204" pitchFamily="49" charset="0"/>
              </a:rPr>
              <a:t>// </a:t>
            </a:r>
            <a:r>
              <a:rPr lang="en-US" sz="1200" i="1" dirty="0">
                <a:solidFill>
                  <a:srgbClr val="3A8097"/>
                </a:solidFill>
                <a:latin typeface="Consolas" panose="020B0609020204030204" pitchFamily="49" charset="0"/>
              </a:rPr>
              <a:t>Trigger only once in </a:t>
            </a:r>
            <a:r>
              <a:rPr lang="en-US" sz="1200" i="1" dirty="0" err="1">
                <a:solidFill>
                  <a:srgbClr val="3A8097"/>
                </a:solidFill>
                <a:latin typeface="Consolas" panose="020B0609020204030204" pitchFamily="49" charset="0"/>
              </a:rPr>
              <a:t>init</a:t>
            </a:r>
            <a:r>
              <a:rPr lang="de-DE" sz="1200" i="1" dirty="0">
                <a:solidFill>
                  <a:srgbClr val="3A8097"/>
                </a:solidFill>
                <a:latin typeface="Consolas" panose="020B0609020204030204" pitchFamily="49" charset="0"/>
              </a:rPr>
              <a:t> </a:t>
            </a:r>
          </a:p>
          <a:p>
            <a:pPr defTabSz="361950"/>
            <a:r>
              <a:rPr lang="de-DE" sz="1200" dirty="0">
                <a:solidFill>
                  <a:srgbClr val="3A8097"/>
                </a:solidFill>
                <a:latin typeface="Consolas" panose="020B0609020204030204" pitchFamily="49" charset="0"/>
              </a:rPr>
              <a:t>	</a:t>
            </a:r>
            <a:r>
              <a:rPr lang="de-DE" sz="1200" b="1" dirty="0">
                <a:solidFill>
                  <a:srgbClr val="0900CB"/>
                </a:solidFill>
                <a:latin typeface="Consolas" panose="020B0609020204030204" pitchFamily="49" charset="0"/>
              </a:rPr>
              <a:t>IF</a:t>
            </a:r>
            <a:r>
              <a:rPr lang="de-DE" sz="1200" b="1" dirty="0">
                <a:latin typeface="Consolas" panose="020B0609020204030204" pitchFamily="49" charset="0"/>
              </a:rPr>
              <a:t> </a:t>
            </a:r>
            <a:r>
              <a:rPr lang="de-DE" sz="1200" b="1" dirty="0">
                <a:solidFill>
                  <a:srgbClr val="0900CB"/>
                </a:solidFill>
                <a:latin typeface="Consolas" panose="020B0609020204030204" pitchFamily="49" charset="0"/>
              </a:rPr>
              <a:t>NOT</a:t>
            </a:r>
            <a:r>
              <a:rPr lang="de-DE" sz="1200" b="1" dirty="0">
                <a:latin typeface="Consolas" panose="020B0609020204030204" pitchFamily="49" charset="0"/>
              </a:rPr>
              <a:t> </a:t>
            </a:r>
            <a:r>
              <a:rPr lang="de-DE" sz="1200" dirty="0" err="1">
                <a:latin typeface="Consolas" panose="020B0609020204030204" pitchFamily="49" charset="0"/>
              </a:rPr>
              <a:t>bInit</a:t>
            </a:r>
            <a:r>
              <a:rPr lang="de-DE" sz="1200" dirty="0">
                <a:latin typeface="Consolas" panose="020B0609020204030204" pitchFamily="49" charset="0"/>
              </a:rPr>
              <a:t> </a:t>
            </a:r>
            <a:r>
              <a:rPr lang="de-DE" sz="1200" b="1" dirty="0">
                <a:solidFill>
                  <a:srgbClr val="0900CB"/>
                </a:solidFill>
                <a:latin typeface="Consolas" panose="020B0609020204030204" pitchFamily="49" charset="0"/>
              </a:rPr>
              <a:t>THEN</a:t>
            </a:r>
          </a:p>
          <a:p>
            <a:pPr defTabSz="314325"/>
            <a:r>
              <a:rPr lang="de-DE" sz="1200" dirty="0">
                <a:latin typeface="Consolas" panose="020B0609020204030204" pitchFamily="49" charset="0"/>
              </a:rPr>
              <a:t>		</a:t>
            </a:r>
            <a:r>
              <a:rPr lang="de-DE" sz="1200" b="1" dirty="0">
                <a:solidFill>
                  <a:srgbClr val="0900CB"/>
                </a:solidFill>
                <a:latin typeface="Consolas" panose="020B0609020204030204" pitchFamily="49" charset="0"/>
              </a:rPr>
              <a:t>IF</a:t>
            </a:r>
            <a:r>
              <a:rPr lang="de-DE" sz="1200" dirty="0">
                <a:latin typeface="Consolas" panose="020B0609020204030204" pitchFamily="49" charset="0"/>
              </a:rPr>
              <a:t> </a:t>
            </a:r>
            <a:r>
              <a:rPr lang="de-DE" sz="1200" dirty="0" err="1">
                <a:latin typeface="Consolas" panose="020B0609020204030204" pitchFamily="49" charset="0"/>
              </a:rPr>
              <a:t>fbXtsEnvironment.Init</a:t>
            </a:r>
            <a:r>
              <a:rPr lang="de-DE" sz="1200" dirty="0">
                <a:latin typeface="Consolas" panose="020B0609020204030204" pitchFamily="49" charset="0"/>
              </a:rPr>
              <a:t>(</a:t>
            </a:r>
            <a:r>
              <a:rPr lang="de-DE" sz="1200" dirty="0">
                <a:solidFill>
                  <a:srgbClr val="9AA05D"/>
                </a:solidFill>
                <a:latin typeface="Consolas" panose="020B0609020204030204" pitchFamily="49" charset="0"/>
              </a:rPr>
              <a:t>TRUE</a:t>
            </a:r>
            <a:r>
              <a:rPr lang="de-DE" sz="1200" dirty="0">
                <a:latin typeface="Consolas" panose="020B0609020204030204" pitchFamily="49" charset="0"/>
              </a:rPr>
              <a:t>) </a:t>
            </a:r>
            <a:r>
              <a:rPr lang="de-DE" sz="1200" b="1" dirty="0">
                <a:solidFill>
                  <a:srgbClr val="0900CB"/>
                </a:solidFill>
                <a:latin typeface="Consolas" panose="020B0609020204030204" pitchFamily="49" charset="0"/>
              </a:rPr>
              <a:t>THEN</a:t>
            </a:r>
          </a:p>
          <a:p>
            <a:pPr defTabSz="381000"/>
            <a:r>
              <a:rPr lang="de-DE" sz="1200" dirty="0">
                <a:latin typeface="Consolas" panose="020B0609020204030204" pitchFamily="49" charset="0"/>
              </a:rPr>
              <a:t>			</a:t>
            </a:r>
            <a:r>
              <a:rPr lang="de-DE" sz="1200" dirty="0" err="1">
                <a:latin typeface="Consolas" panose="020B0609020204030204" pitchFamily="49" charset="0"/>
              </a:rPr>
              <a:t>fbXtsEnvironment.Init</a:t>
            </a:r>
            <a:r>
              <a:rPr lang="de-DE" sz="1200" dirty="0">
                <a:latin typeface="Consolas" panose="020B0609020204030204" pitchFamily="49" charset="0"/>
              </a:rPr>
              <a:t>(</a:t>
            </a:r>
            <a:r>
              <a:rPr lang="de-DE" sz="1200" dirty="0">
                <a:solidFill>
                  <a:srgbClr val="9AA05D"/>
                </a:solidFill>
                <a:latin typeface="Consolas" panose="020B0609020204030204" pitchFamily="49" charset="0"/>
              </a:rPr>
              <a:t>FALSE</a:t>
            </a:r>
            <a:r>
              <a:rPr lang="de-DE" sz="1200" dirty="0">
                <a:latin typeface="Consolas" panose="020B0609020204030204" pitchFamily="49" charset="0"/>
              </a:rPr>
              <a:t>);</a:t>
            </a:r>
          </a:p>
          <a:p>
            <a:pPr defTabSz="387350"/>
            <a:r>
              <a:rPr lang="de-DE" sz="1200" dirty="0">
                <a:latin typeface="Consolas" panose="020B0609020204030204" pitchFamily="49" charset="0"/>
              </a:rPr>
              <a:t>			</a:t>
            </a:r>
            <a:r>
              <a:rPr lang="de-DE" sz="1200" dirty="0" err="1">
                <a:latin typeface="Consolas" panose="020B0609020204030204" pitchFamily="49" charset="0"/>
              </a:rPr>
              <a:t>bInit</a:t>
            </a:r>
            <a:r>
              <a:rPr lang="de-DE" sz="1200" dirty="0">
                <a:latin typeface="Consolas" panose="020B0609020204030204" pitchFamily="49" charset="0"/>
              </a:rPr>
              <a:t> := </a:t>
            </a:r>
            <a:r>
              <a:rPr lang="de-DE" sz="1200" dirty="0">
                <a:solidFill>
                  <a:srgbClr val="9AA05D"/>
                </a:solidFill>
                <a:latin typeface="Consolas" panose="020B0609020204030204" pitchFamily="49" charset="0"/>
              </a:rPr>
              <a:t>TRUE</a:t>
            </a:r>
            <a:r>
              <a:rPr lang="de-DE" sz="1200" dirty="0">
                <a:latin typeface="Consolas" panose="020B0609020204030204" pitchFamily="49" charset="0"/>
              </a:rPr>
              <a:t>;</a:t>
            </a:r>
          </a:p>
          <a:p>
            <a:pPr defTabSz="628650"/>
            <a:r>
              <a:rPr lang="de-DE" sz="1200" dirty="0">
                <a:latin typeface="Consolas" panose="020B0609020204030204" pitchFamily="49" charset="0"/>
              </a:rPr>
              <a:t>	</a:t>
            </a:r>
            <a:r>
              <a:rPr lang="de-DE" sz="1200" b="1" dirty="0">
                <a:solidFill>
                  <a:srgbClr val="0900CB"/>
                </a:solidFill>
                <a:latin typeface="Consolas" panose="020B0609020204030204" pitchFamily="49" charset="0"/>
              </a:rPr>
              <a:t>END_IF</a:t>
            </a:r>
          </a:p>
          <a:p>
            <a:pPr defTabSz="628650"/>
            <a:r>
              <a:rPr lang="de-DE" sz="1200" dirty="0">
                <a:latin typeface="Consolas" panose="020B0609020204030204" pitchFamily="49" charset="0"/>
              </a:rPr>
              <a:t>	</a:t>
            </a:r>
          </a:p>
          <a:p>
            <a:pPr defTabSz="628650"/>
            <a:r>
              <a:rPr lang="de-DE" sz="1200" dirty="0">
                <a:latin typeface="Consolas" panose="020B0609020204030204" pitchFamily="49" charset="0"/>
              </a:rPr>
              <a:t>	</a:t>
            </a:r>
            <a:r>
              <a:rPr lang="de-DE" sz="1200" i="1" dirty="0">
                <a:solidFill>
                  <a:srgbClr val="3A8097"/>
                </a:solidFill>
                <a:latin typeface="Consolas" panose="020B0609020204030204" pitchFamily="49" charset="0"/>
              </a:rPr>
              <a:t>// </a:t>
            </a:r>
            <a:r>
              <a:rPr lang="de-DE" sz="1200" i="1" dirty="0" err="1">
                <a:solidFill>
                  <a:srgbClr val="3A8097"/>
                </a:solidFill>
                <a:latin typeface="Consolas" panose="020B0609020204030204" pitchFamily="49" charset="0"/>
              </a:rPr>
              <a:t>If</a:t>
            </a:r>
            <a:r>
              <a:rPr lang="de-DE" sz="1200" i="1" dirty="0">
                <a:solidFill>
                  <a:srgbClr val="3A8097"/>
                </a:solidFill>
                <a:latin typeface="Consolas" panose="020B0609020204030204" pitchFamily="49" charset="0"/>
              </a:rPr>
              <a:t> not </a:t>
            </a:r>
            <a:r>
              <a:rPr lang="de-DE" sz="1200" i="1" dirty="0" err="1">
                <a:solidFill>
                  <a:srgbClr val="3A8097"/>
                </a:solidFill>
                <a:latin typeface="Consolas" panose="020B0609020204030204" pitchFamily="49" charset="0"/>
              </a:rPr>
              <a:t>yet</a:t>
            </a:r>
            <a:r>
              <a:rPr lang="de-DE" sz="1200" i="1" dirty="0">
                <a:solidFill>
                  <a:srgbClr val="3A8097"/>
                </a:solidFill>
                <a:latin typeface="Consolas" panose="020B0609020204030204" pitchFamily="49" charset="0"/>
              </a:rPr>
              <a:t> </a:t>
            </a:r>
            <a:r>
              <a:rPr lang="de-DE" sz="1200" i="1" dirty="0" err="1">
                <a:solidFill>
                  <a:srgbClr val="3A8097"/>
                </a:solidFill>
                <a:latin typeface="Consolas" panose="020B0609020204030204" pitchFamily="49" charset="0"/>
              </a:rPr>
              <a:t>initalized</a:t>
            </a:r>
            <a:r>
              <a:rPr lang="de-DE" sz="1200" i="1" dirty="0">
                <a:solidFill>
                  <a:srgbClr val="3A8097"/>
                </a:solidFill>
                <a:latin typeface="Consolas" panose="020B0609020204030204" pitchFamily="49" charset="0"/>
              </a:rPr>
              <a:t>, </a:t>
            </a:r>
            <a:r>
              <a:rPr lang="de-DE" sz="1200" i="1" dirty="0" err="1">
                <a:solidFill>
                  <a:srgbClr val="3A8097"/>
                </a:solidFill>
                <a:latin typeface="Consolas" panose="020B0609020204030204" pitchFamily="49" charset="0"/>
              </a:rPr>
              <a:t>dont‘t</a:t>
            </a:r>
            <a:r>
              <a:rPr lang="de-DE" sz="1200" i="1" dirty="0">
                <a:solidFill>
                  <a:srgbClr val="3A8097"/>
                </a:solidFill>
                <a:latin typeface="Consolas" panose="020B0609020204030204" pitchFamily="49" charset="0"/>
              </a:rPr>
              <a:t> </a:t>
            </a:r>
            <a:r>
              <a:rPr lang="de-DE" sz="1200" i="1" dirty="0" err="1">
                <a:solidFill>
                  <a:srgbClr val="3A8097"/>
                </a:solidFill>
                <a:latin typeface="Consolas" panose="020B0609020204030204" pitchFamily="49" charset="0"/>
              </a:rPr>
              <a:t>execute</a:t>
            </a:r>
            <a:r>
              <a:rPr lang="de-DE" sz="1200" i="1" dirty="0">
                <a:solidFill>
                  <a:srgbClr val="3A8097"/>
                </a:solidFill>
                <a:latin typeface="Consolas" panose="020B0609020204030204" pitchFamily="49" charset="0"/>
              </a:rPr>
              <a:t> </a:t>
            </a:r>
            <a:r>
              <a:rPr lang="de-DE" sz="1200" i="1" dirty="0" err="1">
                <a:solidFill>
                  <a:srgbClr val="3A8097"/>
                </a:solidFill>
                <a:latin typeface="Consolas" panose="020B0609020204030204" pitchFamily="49" charset="0"/>
              </a:rPr>
              <a:t>any</a:t>
            </a:r>
            <a:r>
              <a:rPr lang="de-DE" sz="1200" i="1" dirty="0">
                <a:solidFill>
                  <a:srgbClr val="3A8097"/>
                </a:solidFill>
                <a:latin typeface="Consolas" panose="020B0609020204030204" pitchFamily="49" charset="0"/>
              </a:rPr>
              <a:t> </a:t>
            </a:r>
            <a:r>
              <a:rPr lang="de-DE" sz="1200" i="1" dirty="0" err="1">
                <a:solidFill>
                  <a:srgbClr val="3A8097"/>
                </a:solidFill>
                <a:latin typeface="Consolas" panose="020B0609020204030204" pitchFamily="49" charset="0"/>
              </a:rPr>
              <a:t>of</a:t>
            </a:r>
            <a:r>
              <a:rPr lang="de-DE" sz="1200" i="1" dirty="0">
                <a:solidFill>
                  <a:srgbClr val="3A8097"/>
                </a:solidFill>
                <a:latin typeface="Consolas" panose="020B0609020204030204" pitchFamily="49" charset="0"/>
              </a:rPr>
              <a:t> </a:t>
            </a:r>
            <a:r>
              <a:rPr lang="de-DE" sz="1200" i="1" dirty="0" err="1">
                <a:solidFill>
                  <a:srgbClr val="3A8097"/>
                </a:solidFill>
                <a:latin typeface="Consolas" panose="020B0609020204030204" pitchFamily="49" charset="0"/>
              </a:rPr>
              <a:t>the</a:t>
            </a:r>
            <a:r>
              <a:rPr lang="de-DE" sz="1200" i="1" dirty="0">
                <a:solidFill>
                  <a:srgbClr val="3A8097"/>
                </a:solidFill>
                <a:latin typeface="Consolas" panose="020B0609020204030204" pitchFamily="49" charset="0"/>
              </a:rPr>
              <a:t> </a:t>
            </a:r>
            <a:r>
              <a:rPr lang="de-DE" sz="1200" i="1" dirty="0" err="1">
                <a:solidFill>
                  <a:srgbClr val="3A8097"/>
                </a:solidFill>
                <a:latin typeface="Consolas" panose="020B0609020204030204" pitchFamily="49" charset="0"/>
              </a:rPr>
              <a:t>XtsUtility</a:t>
            </a:r>
            <a:r>
              <a:rPr lang="de-DE" sz="1200" i="1" dirty="0">
                <a:solidFill>
                  <a:srgbClr val="3A8097"/>
                </a:solidFill>
                <a:latin typeface="Consolas" panose="020B0609020204030204" pitchFamily="49" charset="0"/>
              </a:rPr>
              <a:t> code</a:t>
            </a:r>
          </a:p>
          <a:p>
            <a:pPr defTabSz="628650"/>
            <a:r>
              <a:rPr lang="de-DE" sz="1200" dirty="0">
                <a:latin typeface="Consolas" panose="020B0609020204030204" pitchFamily="49" charset="0"/>
              </a:rPr>
              <a:t>	</a:t>
            </a:r>
            <a:r>
              <a:rPr lang="de-DE" sz="1200" b="1" dirty="0">
                <a:solidFill>
                  <a:srgbClr val="0900CB"/>
                </a:solidFill>
                <a:latin typeface="Consolas" panose="020B0609020204030204" pitchFamily="49" charset="0"/>
              </a:rPr>
              <a:t>RETURN</a:t>
            </a:r>
            <a:r>
              <a:rPr lang="de-DE" sz="1200" dirty="0">
                <a:latin typeface="Consolas" panose="020B0609020204030204" pitchFamily="49" charset="0"/>
              </a:rPr>
              <a:t>;</a:t>
            </a:r>
          </a:p>
          <a:p>
            <a:pPr defTabSz="361950"/>
            <a:r>
              <a:rPr lang="de-DE" sz="1200" dirty="0">
                <a:latin typeface="Consolas" panose="020B0609020204030204" pitchFamily="49" charset="0"/>
              </a:rPr>
              <a:t>	</a:t>
            </a:r>
            <a:r>
              <a:rPr lang="de-DE" sz="1200" b="1" dirty="0">
                <a:solidFill>
                  <a:srgbClr val="0900CB"/>
                </a:solidFill>
                <a:latin typeface="Consolas" panose="020B0609020204030204" pitchFamily="49" charset="0"/>
              </a:rPr>
              <a:t>END_IF</a:t>
            </a:r>
          </a:p>
        </p:txBody>
      </p:sp>
    </p:spTree>
    <p:extLst>
      <p:ext uri="{BB962C8B-B14F-4D97-AF65-F5344CB8AC3E}">
        <p14:creationId xmlns:p14="http://schemas.microsoft.com/office/powerpoint/2010/main" val="516855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XTS Training</a:t>
            </a:r>
          </a:p>
        </p:txBody>
      </p:sp>
      <p:sp>
        <p:nvSpPr>
          <p:cNvPr id="5" name="Textplatzhalter 4"/>
          <p:cNvSpPr>
            <a:spLocks noGrp="1"/>
          </p:cNvSpPr>
          <p:nvPr>
            <p:ph type="body" sz="quarter" idx="15"/>
          </p:nvPr>
        </p:nvSpPr>
        <p:spPr/>
        <p:txBody>
          <a:bodyPr/>
          <a:lstStyle/>
          <a:p>
            <a:endParaRPr lang="de-DE"/>
          </a:p>
        </p:txBody>
      </p:sp>
      <p:pic>
        <p:nvPicPr>
          <p:cNvPr id="6" name="Picture 3" descr="C:\Users\jessicagn.BECKHOFF\Desktop\XTS_rg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1090613"/>
            <a:ext cx="12201525" cy="5767387"/>
          </a:xfrm>
          <a:prstGeom prst="rect">
            <a:avLst/>
          </a:prstGeom>
          <a:noFill/>
          <a:ln w="9525">
            <a:noFill/>
            <a:miter lim="800000"/>
            <a:headEnd/>
            <a:tailEnd/>
          </a:ln>
        </p:spPr>
      </p:pic>
    </p:spTree>
    <p:extLst>
      <p:ext uri="{BB962C8B-B14F-4D97-AF65-F5344CB8AC3E}">
        <p14:creationId xmlns:p14="http://schemas.microsoft.com/office/powerpoint/2010/main" val="1150036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 y="450787"/>
            <a:ext cx="10137600" cy="629367"/>
          </a:xfrm>
        </p:spPr>
        <p:txBody>
          <a:bodyPr/>
          <a:lstStyle/>
          <a:p>
            <a:r>
              <a:rPr lang="en-GB" dirty="0"/>
              <a:t>XTS	XTS-Utility Library</a:t>
            </a:r>
          </a:p>
        </p:txBody>
      </p:sp>
      <p:pic>
        <p:nvPicPr>
          <p:cNvPr id="3" name="Grafik 2">
            <a:extLst>
              <a:ext uri="{FF2B5EF4-FFF2-40B4-BE49-F238E27FC236}">
                <a16:creationId xmlns:a16="http://schemas.microsoft.com/office/drawing/2014/main" id="{930AFE39-F326-492C-AE38-D8F4502304C6}"/>
              </a:ext>
            </a:extLst>
          </p:cNvPr>
          <p:cNvPicPr>
            <a:picLocks noChangeAspect="1"/>
          </p:cNvPicPr>
          <p:nvPr/>
        </p:nvPicPr>
        <p:blipFill rotWithShape="1">
          <a:blip r:embed="rId3"/>
          <a:srcRect t="119" b="33602"/>
          <a:stretch/>
        </p:blipFill>
        <p:spPr>
          <a:xfrm>
            <a:off x="8136000" y="2536485"/>
            <a:ext cx="4028572" cy="4104000"/>
          </a:xfrm>
          <a:prstGeom prst="rect">
            <a:avLst/>
          </a:prstGeom>
        </p:spPr>
      </p:pic>
      <p:pic>
        <p:nvPicPr>
          <p:cNvPr id="6" name="Grafik 5">
            <a:extLst>
              <a:ext uri="{FF2B5EF4-FFF2-40B4-BE49-F238E27FC236}">
                <a16:creationId xmlns:a16="http://schemas.microsoft.com/office/drawing/2014/main" id="{CD9391B2-507D-4B8C-9423-AAB42B73CFE4}"/>
              </a:ext>
            </a:extLst>
          </p:cNvPr>
          <p:cNvPicPr>
            <a:picLocks noChangeAspect="1"/>
          </p:cNvPicPr>
          <p:nvPr/>
        </p:nvPicPr>
        <p:blipFill>
          <a:blip r:embed="rId4"/>
          <a:stretch>
            <a:fillRect/>
          </a:stretch>
        </p:blipFill>
        <p:spPr>
          <a:xfrm>
            <a:off x="8106140" y="1281006"/>
            <a:ext cx="4088292" cy="995866"/>
          </a:xfrm>
          <a:prstGeom prst="rect">
            <a:avLst/>
          </a:prstGeom>
        </p:spPr>
      </p:pic>
      <p:sp>
        <p:nvSpPr>
          <p:cNvPr id="16" name="Textplatzhalter 15">
            <a:extLst>
              <a:ext uri="{FF2B5EF4-FFF2-40B4-BE49-F238E27FC236}">
                <a16:creationId xmlns:a16="http://schemas.microsoft.com/office/drawing/2014/main" id="{2AF4ED9B-D849-4890-8F75-D26D4137D959}"/>
              </a:ext>
            </a:extLst>
          </p:cNvPr>
          <p:cNvSpPr>
            <a:spLocks noGrp="1"/>
          </p:cNvSpPr>
          <p:nvPr>
            <p:ph type="body" sz="quarter" idx="15"/>
          </p:nvPr>
        </p:nvSpPr>
        <p:spPr>
          <a:xfrm>
            <a:off x="3" y="1090800"/>
            <a:ext cx="7536157" cy="5331600"/>
          </a:xfrm>
        </p:spPr>
        <p:txBody>
          <a:bodyPr/>
          <a:lstStyle/>
          <a:p>
            <a:pPr marL="0" indent="0">
              <a:buNone/>
            </a:pPr>
            <a:r>
              <a:rPr lang="en-US" b="1" dirty="0" err="1"/>
              <a:t>FB_TcIoXtsEnvironment</a:t>
            </a:r>
            <a:endParaRPr lang="en-US" b="1" dirty="0"/>
          </a:p>
          <a:p>
            <a:endParaRPr lang="de-DE" dirty="0"/>
          </a:p>
          <a:p>
            <a:r>
              <a:rPr lang="en-US" dirty="0"/>
              <a:t>The </a:t>
            </a:r>
            <a:r>
              <a:rPr lang="en-US" dirty="0" err="1"/>
              <a:t>FB_TcIoXtsEnvironment</a:t>
            </a:r>
            <a:r>
              <a:rPr lang="en-US" dirty="0"/>
              <a:t> is seen as a hub function block for all XTS </a:t>
            </a:r>
            <a:r>
              <a:rPr lang="en-US" dirty="0" err="1"/>
              <a:t>relatedobjects</a:t>
            </a:r>
            <a:r>
              <a:rPr lang="en-US" dirty="0"/>
              <a:t> within the project. </a:t>
            </a:r>
          </a:p>
          <a:p>
            <a:r>
              <a:rPr lang="en-US" dirty="0"/>
              <a:t>Each object has its respective function block (</a:t>
            </a:r>
            <a:r>
              <a:rPr lang="en-US" dirty="0" err="1"/>
              <a:t>e.g.FB_TcIoXtsProcessingUnit</a:t>
            </a:r>
            <a:r>
              <a:rPr lang="en-US" dirty="0"/>
              <a:t>) in the PLC. </a:t>
            </a:r>
            <a:br>
              <a:rPr lang="en-US" dirty="0"/>
            </a:br>
            <a:r>
              <a:rPr lang="en-US" dirty="0"/>
              <a:t>They can either be accessed via </a:t>
            </a:r>
            <a:r>
              <a:rPr lang="en-US" dirty="0" err="1"/>
              <a:t>theFB_TcIoXtsEnvironment</a:t>
            </a:r>
            <a:r>
              <a:rPr lang="en-US" dirty="0"/>
              <a:t> but also can be used standalone.</a:t>
            </a:r>
          </a:p>
        </p:txBody>
      </p:sp>
    </p:spTree>
    <p:extLst>
      <p:ext uri="{BB962C8B-B14F-4D97-AF65-F5344CB8AC3E}">
        <p14:creationId xmlns:p14="http://schemas.microsoft.com/office/powerpoint/2010/main" val="2494800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 y="450787"/>
            <a:ext cx="10137600" cy="629367"/>
          </a:xfrm>
        </p:spPr>
        <p:txBody>
          <a:bodyPr/>
          <a:lstStyle/>
          <a:p>
            <a:r>
              <a:rPr lang="en-GB" dirty="0"/>
              <a:t>XTS	XTS-Utility Library</a:t>
            </a:r>
          </a:p>
        </p:txBody>
      </p:sp>
      <p:pic>
        <p:nvPicPr>
          <p:cNvPr id="3" name="Grafik 2">
            <a:extLst>
              <a:ext uri="{FF2B5EF4-FFF2-40B4-BE49-F238E27FC236}">
                <a16:creationId xmlns:a16="http://schemas.microsoft.com/office/drawing/2014/main" id="{930AFE39-F326-492C-AE38-D8F4502304C6}"/>
              </a:ext>
            </a:extLst>
          </p:cNvPr>
          <p:cNvPicPr>
            <a:picLocks noChangeAspect="1"/>
          </p:cNvPicPr>
          <p:nvPr/>
        </p:nvPicPr>
        <p:blipFill rotWithShape="1">
          <a:blip r:embed="rId3"/>
          <a:srcRect t="119" b="33602"/>
          <a:stretch/>
        </p:blipFill>
        <p:spPr>
          <a:xfrm>
            <a:off x="8136000" y="2536485"/>
            <a:ext cx="4028572" cy="4104000"/>
          </a:xfrm>
          <a:prstGeom prst="rect">
            <a:avLst/>
          </a:prstGeom>
        </p:spPr>
      </p:pic>
      <p:pic>
        <p:nvPicPr>
          <p:cNvPr id="6" name="Grafik 5">
            <a:extLst>
              <a:ext uri="{FF2B5EF4-FFF2-40B4-BE49-F238E27FC236}">
                <a16:creationId xmlns:a16="http://schemas.microsoft.com/office/drawing/2014/main" id="{CD9391B2-507D-4B8C-9423-AAB42B73CFE4}"/>
              </a:ext>
            </a:extLst>
          </p:cNvPr>
          <p:cNvPicPr>
            <a:picLocks noChangeAspect="1"/>
          </p:cNvPicPr>
          <p:nvPr/>
        </p:nvPicPr>
        <p:blipFill>
          <a:blip r:embed="rId4"/>
          <a:stretch>
            <a:fillRect/>
          </a:stretch>
        </p:blipFill>
        <p:spPr>
          <a:xfrm>
            <a:off x="8106140" y="1281006"/>
            <a:ext cx="4088292" cy="995866"/>
          </a:xfrm>
          <a:prstGeom prst="rect">
            <a:avLst/>
          </a:prstGeom>
        </p:spPr>
      </p:pic>
      <p:sp>
        <p:nvSpPr>
          <p:cNvPr id="16" name="Textplatzhalter 15">
            <a:extLst>
              <a:ext uri="{FF2B5EF4-FFF2-40B4-BE49-F238E27FC236}">
                <a16:creationId xmlns:a16="http://schemas.microsoft.com/office/drawing/2014/main" id="{2AF4ED9B-D849-4890-8F75-D26D4137D959}"/>
              </a:ext>
            </a:extLst>
          </p:cNvPr>
          <p:cNvSpPr>
            <a:spLocks noGrp="1"/>
          </p:cNvSpPr>
          <p:nvPr>
            <p:ph type="body" sz="quarter" idx="15"/>
          </p:nvPr>
        </p:nvSpPr>
        <p:spPr>
          <a:xfrm>
            <a:off x="3" y="1090800"/>
            <a:ext cx="7536157" cy="5331600"/>
          </a:xfrm>
        </p:spPr>
        <p:txBody>
          <a:bodyPr/>
          <a:lstStyle/>
          <a:p>
            <a:pPr marL="0" indent="0">
              <a:buNone/>
            </a:pPr>
            <a:r>
              <a:rPr lang="en-US" b="1" dirty="0" err="1"/>
              <a:t>FB_TcIoXtsEnvironment</a:t>
            </a:r>
            <a:endParaRPr lang="en-US" b="1" dirty="0"/>
          </a:p>
          <a:p>
            <a:endParaRPr lang="de-DE" dirty="0"/>
          </a:p>
          <a:p>
            <a:r>
              <a:rPr lang="en-US" dirty="0"/>
              <a:t>To access the methods and gather the data easily, the below call chain can be followed which is very close to the actual object structure within the project:</a:t>
            </a:r>
          </a:p>
        </p:txBody>
      </p:sp>
      <p:sp>
        <p:nvSpPr>
          <p:cNvPr id="11" name="Rechteck 99">
            <a:extLst>
              <a:ext uri="{FF2B5EF4-FFF2-40B4-BE49-F238E27FC236}">
                <a16:creationId xmlns:a16="http://schemas.microsoft.com/office/drawing/2014/main" id="{6F46EE7E-4306-4134-9F65-7C228F67ED06}"/>
              </a:ext>
            </a:extLst>
          </p:cNvPr>
          <p:cNvSpPr/>
          <p:nvPr/>
        </p:nvSpPr>
        <p:spPr>
          <a:xfrm>
            <a:off x="191344" y="3429000"/>
            <a:ext cx="2160240" cy="468000"/>
          </a:xfrm>
          <a:custGeom>
            <a:avLst/>
            <a:gdLst>
              <a:gd name="connsiteX0" fmla="*/ 0 w 1368000"/>
              <a:gd name="connsiteY0" fmla="*/ 0 h 468000"/>
              <a:gd name="connsiteX1" fmla="*/ 1368000 w 1368000"/>
              <a:gd name="connsiteY1" fmla="*/ 0 h 468000"/>
              <a:gd name="connsiteX2" fmla="*/ 1368000 w 1368000"/>
              <a:gd name="connsiteY2" fmla="*/ 468000 h 468000"/>
              <a:gd name="connsiteX3" fmla="*/ 0 w 1368000"/>
              <a:gd name="connsiteY3" fmla="*/ 468000 h 468000"/>
              <a:gd name="connsiteX4" fmla="*/ 0 w 1368000"/>
              <a:gd name="connsiteY4" fmla="*/ 0 h 468000"/>
              <a:gd name="connsiteX0" fmla="*/ 0 w 1368000"/>
              <a:gd name="connsiteY0" fmla="*/ 0 h 468000"/>
              <a:gd name="connsiteX1" fmla="*/ 1368000 w 1368000"/>
              <a:gd name="connsiteY1" fmla="*/ 0 h 468000"/>
              <a:gd name="connsiteX2" fmla="*/ 1363277 w 1368000"/>
              <a:gd name="connsiteY2" fmla="*/ 175841 h 468000"/>
              <a:gd name="connsiteX3" fmla="*/ 1368000 w 1368000"/>
              <a:gd name="connsiteY3" fmla="*/ 468000 h 468000"/>
              <a:gd name="connsiteX4" fmla="*/ 0 w 1368000"/>
              <a:gd name="connsiteY4" fmla="*/ 468000 h 468000"/>
              <a:gd name="connsiteX5" fmla="*/ 0 w 1368000"/>
              <a:gd name="connsiteY5" fmla="*/ 0 h 468000"/>
              <a:gd name="connsiteX0" fmla="*/ 0 w 1467944"/>
              <a:gd name="connsiteY0" fmla="*/ 0 h 468000"/>
              <a:gd name="connsiteX1" fmla="*/ 1368000 w 1467944"/>
              <a:gd name="connsiteY1" fmla="*/ 0 h 468000"/>
              <a:gd name="connsiteX2" fmla="*/ 1363277 w 1467944"/>
              <a:gd name="connsiteY2" fmla="*/ 175841 h 468000"/>
              <a:gd name="connsiteX3" fmla="*/ 1363277 w 1467944"/>
              <a:gd name="connsiteY3" fmla="*/ 348228 h 468000"/>
              <a:gd name="connsiteX4" fmla="*/ 1368000 w 1467944"/>
              <a:gd name="connsiteY4" fmla="*/ 468000 h 468000"/>
              <a:gd name="connsiteX5" fmla="*/ 0 w 1467944"/>
              <a:gd name="connsiteY5" fmla="*/ 468000 h 468000"/>
              <a:gd name="connsiteX6" fmla="*/ 0 w 1467944"/>
              <a:gd name="connsiteY6" fmla="*/ 0 h 468000"/>
              <a:gd name="connsiteX0" fmla="*/ 0 w 1368000"/>
              <a:gd name="connsiteY0" fmla="*/ 0 h 468000"/>
              <a:gd name="connsiteX1" fmla="*/ 1368000 w 1368000"/>
              <a:gd name="connsiteY1" fmla="*/ 0 h 468000"/>
              <a:gd name="connsiteX2" fmla="*/ 1363277 w 1368000"/>
              <a:gd name="connsiteY2" fmla="*/ 175841 h 468000"/>
              <a:gd name="connsiteX3" fmla="*/ 1363277 w 1368000"/>
              <a:gd name="connsiteY3" fmla="*/ 348228 h 468000"/>
              <a:gd name="connsiteX4" fmla="*/ 1368000 w 1368000"/>
              <a:gd name="connsiteY4" fmla="*/ 468000 h 468000"/>
              <a:gd name="connsiteX5" fmla="*/ 0 w 1368000"/>
              <a:gd name="connsiteY5" fmla="*/ 468000 h 468000"/>
              <a:gd name="connsiteX6" fmla="*/ 0 w 1368000"/>
              <a:gd name="connsiteY6" fmla="*/ 0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000" h="468000">
                <a:moveTo>
                  <a:pt x="0" y="0"/>
                </a:moveTo>
                <a:lnTo>
                  <a:pt x="1368000" y="0"/>
                </a:lnTo>
                <a:lnTo>
                  <a:pt x="1363277" y="175841"/>
                </a:lnTo>
                <a:cubicBezTo>
                  <a:pt x="1362490" y="233879"/>
                  <a:pt x="1362490" y="299535"/>
                  <a:pt x="1363277" y="348228"/>
                </a:cubicBezTo>
                <a:lnTo>
                  <a:pt x="1368000" y="468000"/>
                </a:lnTo>
                <a:lnTo>
                  <a:pt x="0" y="468000"/>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Consolas" panose="020B0609020204030204" pitchFamily="49" charset="0"/>
                <a:cs typeface="Arial" pitchFamily="34" charset="0"/>
              </a:rPr>
              <a:t>fbTcIoXtsEnvironment</a:t>
            </a:r>
            <a:r>
              <a:rPr lang="de-DE" sz="1400" b="1" dirty="0">
                <a:solidFill>
                  <a:schemeClr val="tx1"/>
                </a:solidFill>
                <a:latin typeface="Consolas" panose="020B0609020204030204" pitchFamily="49" charset="0"/>
                <a:cs typeface="Arial" pitchFamily="34" charset="0"/>
              </a:rPr>
              <a:t>.</a:t>
            </a:r>
          </a:p>
        </p:txBody>
      </p:sp>
      <p:sp>
        <p:nvSpPr>
          <p:cNvPr id="12" name="Pfeil: nach rechts 11">
            <a:extLst>
              <a:ext uri="{FF2B5EF4-FFF2-40B4-BE49-F238E27FC236}">
                <a16:creationId xmlns:a16="http://schemas.microsoft.com/office/drawing/2014/main" id="{88C5B354-56F3-4691-9517-EF508564BFC0}"/>
              </a:ext>
            </a:extLst>
          </p:cNvPr>
          <p:cNvSpPr/>
          <p:nvPr/>
        </p:nvSpPr>
        <p:spPr>
          <a:xfrm>
            <a:off x="2423592" y="3643883"/>
            <a:ext cx="216024" cy="144016"/>
          </a:xfrm>
          <a:prstGeom prst="rightArrow">
            <a:avLst/>
          </a:prstGeom>
          <a:solidFill>
            <a:schemeClr val="tx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a:solidFill>
                <a:schemeClr val="bg1"/>
              </a:solidFill>
              <a:latin typeface="Arial" pitchFamily="34" charset="0"/>
              <a:cs typeface="Arial" pitchFamily="34" charset="0"/>
            </a:endParaRPr>
          </a:p>
        </p:txBody>
      </p:sp>
      <p:sp>
        <p:nvSpPr>
          <p:cNvPr id="15" name="Rechteck 99">
            <a:extLst>
              <a:ext uri="{FF2B5EF4-FFF2-40B4-BE49-F238E27FC236}">
                <a16:creationId xmlns:a16="http://schemas.microsoft.com/office/drawing/2014/main" id="{73D910F6-7B50-4D09-AB2D-9B0FE81D6F42}"/>
              </a:ext>
            </a:extLst>
          </p:cNvPr>
          <p:cNvSpPr/>
          <p:nvPr/>
        </p:nvSpPr>
        <p:spPr>
          <a:xfrm>
            <a:off x="2717279" y="3429000"/>
            <a:ext cx="1440000" cy="468000"/>
          </a:xfrm>
          <a:custGeom>
            <a:avLst/>
            <a:gdLst>
              <a:gd name="connsiteX0" fmla="*/ 0 w 1368000"/>
              <a:gd name="connsiteY0" fmla="*/ 0 h 468000"/>
              <a:gd name="connsiteX1" fmla="*/ 1368000 w 1368000"/>
              <a:gd name="connsiteY1" fmla="*/ 0 h 468000"/>
              <a:gd name="connsiteX2" fmla="*/ 1368000 w 1368000"/>
              <a:gd name="connsiteY2" fmla="*/ 468000 h 468000"/>
              <a:gd name="connsiteX3" fmla="*/ 0 w 1368000"/>
              <a:gd name="connsiteY3" fmla="*/ 468000 h 468000"/>
              <a:gd name="connsiteX4" fmla="*/ 0 w 1368000"/>
              <a:gd name="connsiteY4" fmla="*/ 0 h 468000"/>
              <a:gd name="connsiteX0" fmla="*/ 0 w 1368000"/>
              <a:gd name="connsiteY0" fmla="*/ 0 h 468000"/>
              <a:gd name="connsiteX1" fmla="*/ 1368000 w 1368000"/>
              <a:gd name="connsiteY1" fmla="*/ 0 h 468000"/>
              <a:gd name="connsiteX2" fmla="*/ 1363277 w 1368000"/>
              <a:gd name="connsiteY2" fmla="*/ 175841 h 468000"/>
              <a:gd name="connsiteX3" fmla="*/ 1368000 w 1368000"/>
              <a:gd name="connsiteY3" fmla="*/ 468000 h 468000"/>
              <a:gd name="connsiteX4" fmla="*/ 0 w 1368000"/>
              <a:gd name="connsiteY4" fmla="*/ 468000 h 468000"/>
              <a:gd name="connsiteX5" fmla="*/ 0 w 1368000"/>
              <a:gd name="connsiteY5" fmla="*/ 0 h 468000"/>
              <a:gd name="connsiteX0" fmla="*/ 0 w 1467944"/>
              <a:gd name="connsiteY0" fmla="*/ 0 h 468000"/>
              <a:gd name="connsiteX1" fmla="*/ 1368000 w 1467944"/>
              <a:gd name="connsiteY1" fmla="*/ 0 h 468000"/>
              <a:gd name="connsiteX2" fmla="*/ 1363277 w 1467944"/>
              <a:gd name="connsiteY2" fmla="*/ 175841 h 468000"/>
              <a:gd name="connsiteX3" fmla="*/ 1363277 w 1467944"/>
              <a:gd name="connsiteY3" fmla="*/ 348228 h 468000"/>
              <a:gd name="connsiteX4" fmla="*/ 1368000 w 1467944"/>
              <a:gd name="connsiteY4" fmla="*/ 468000 h 468000"/>
              <a:gd name="connsiteX5" fmla="*/ 0 w 1467944"/>
              <a:gd name="connsiteY5" fmla="*/ 468000 h 468000"/>
              <a:gd name="connsiteX6" fmla="*/ 0 w 1467944"/>
              <a:gd name="connsiteY6" fmla="*/ 0 h 468000"/>
              <a:gd name="connsiteX0" fmla="*/ 0 w 1368000"/>
              <a:gd name="connsiteY0" fmla="*/ 0 h 468000"/>
              <a:gd name="connsiteX1" fmla="*/ 1368000 w 1368000"/>
              <a:gd name="connsiteY1" fmla="*/ 0 h 468000"/>
              <a:gd name="connsiteX2" fmla="*/ 1363277 w 1368000"/>
              <a:gd name="connsiteY2" fmla="*/ 175841 h 468000"/>
              <a:gd name="connsiteX3" fmla="*/ 1363277 w 1368000"/>
              <a:gd name="connsiteY3" fmla="*/ 348228 h 468000"/>
              <a:gd name="connsiteX4" fmla="*/ 1368000 w 1368000"/>
              <a:gd name="connsiteY4" fmla="*/ 468000 h 468000"/>
              <a:gd name="connsiteX5" fmla="*/ 0 w 1368000"/>
              <a:gd name="connsiteY5" fmla="*/ 468000 h 468000"/>
              <a:gd name="connsiteX6" fmla="*/ 0 w 1368000"/>
              <a:gd name="connsiteY6" fmla="*/ 0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000" h="468000">
                <a:moveTo>
                  <a:pt x="0" y="0"/>
                </a:moveTo>
                <a:lnTo>
                  <a:pt x="1368000" y="0"/>
                </a:lnTo>
                <a:lnTo>
                  <a:pt x="1363277" y="175841"/>
                </a:lnTo>
                <a:cubicBezTo>
                  <a:pt x="1362490" y="233879"/>
                  <a:pt x="1362490" y="299535"/>
                  <a:pt x="1363277" y="348228"/>
                </a:cubicBezTo>
                <a:lnTo>
                  <a:pt x="1368000" y="468000"/>
                </a:lnTo>
                <a:lnTo>
                  <a:pt x="0" y="468000"/>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Consolas" panose="020B0609020204030204" pitchFamily="49" charset="0"/>
                <a:cs typeface="Arial" pitchFamily="34" charset="0"/>
              </a:rPr>
              <a:t>XpuTcIo</a:t>
            </a:r>
            <a:r>
              <a:rPr lang="de-DE" sz="1200" dirty="0">
                <a:solidFill>
                  <a:schemeClr val="tx1"/>
                </a:solidFill>
                <a:latin typeface="Consolas" panose="020B0609020204030204" pitchFamily="49" charset="0"/>
                <a:cs typeface="Arial" pitchFamily="34" charset="0"/>
              </a:rPr>
              <a:t>(n)</a:t>
            </a:r>
            <a:r>
              <a:rPr lang="de-DE" sz="1400" b="1" dirty="0">
                <a:solidFill>
                  <a:schemeClr val="tx1"/>
                </a:solidFill>
                <a:latin typeface="Consolas" panose="020B0609020204030204" pitchFamily="49" charset="0"/>
                <a:cs typeface="Arial" pitchFamily="34" charset="0"/>
              </a:rPr>
              <a:t>.</a:t>
            </a:r>
          </a:p>
        </p:txBody>
      </p:sp>
      <p:sp>
        <p:nvSpPr>
          <p:cNvPr id="17" name="Pfeil: nach rechts 16">
            <a:extLst>
              <a:ext uri="{FF2B5EF4-FFF2-40B4-BE49-F238E27FC236}">
                <a16:creationId xmlns:a16="http://schemas.microsoft.com/office/drawing/2014/main" id="{657BE47D-6432-48EB-A285-9F1B3B29DD2D}"/>
              </a:ext>
            </a:extLst>
          </p:cNvPr>
          <p:cNvSpPr/>
          <p:nvPr/>
        </p:nvSpPr>
        <p:spPr>
          <a:xfrm>
            <a:off x="4229984" y="3643883"/>
            <a:ext cx="216024" cy="144016"/>
          </a:xfrm>
          <a:prstGeom prst="rightArrow">
            <a:avLst/>
          </a:prstGeom>
          <a:solidFill>
            <a:schemeClr val="tx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a:solidFill>
                <a:schemeClr val="bg1"/>
              </a:solidFill>
              <a:latin typeface="Arial" pitchFamily="34" charset="0"/>
              <a:cs typeface="Arial" pitchFamily="34" charset="0"/>
            </a:endParaRPr>
          </a:p>
        </p:txBody>
      </p:sp>
      <p:sp>
        <p:nvSpPr>
          <p:cNvPr id="18" name="Rechteck 99">
            <a:extLst>
              <a:ext uri="{FF2B5EF4-FFF2-40B4-BE49-F238E27FC236}">
                <a16:creationId xmlns:a16="http://schemas.microsoft.com/office/drawing/2014/main" id="{69F93411-5273-4A03-8798-7041F45889CB}"/>
              </a:ext>
            </a:extLst>
          </p:cNvPr>
          <p:cNvSpPr/>
          <p:nvPr/>
        </p:nvSpPr>
        <p:spPr>
          <a:xfrm>
            <a:off x="4523080" y="3437890"/>
            <a:ext cx="1440000" cy="468000"/>
          </a:xfrm>
          <a:custGeom>
            <a:avLst/>
            <a:gdLst>
              <a:gd name="connsiteX0" fmla="*/ 0 w 1368000"/>
              <a:gd name="connsiteY0" fmla="*/ 0 h 468000"/>
              <a:gd name="connsiteX1" fmla="*/ 1368000 w 1368000"/>
              <a:gd name="connsiteY1" fmla="*/ 0 h 468000"/>
              <a:gd name="connsiteX2" fmla="*/ 1368000 w 1368000"/>
              <a:gd name="connsiteY2" fmla="*/ 468000 h 468000"/>
              <a:gd name="connsiteX3" fmla="*/ 0 w 1368000"/>
              <a:gd name="connsiteY3" fmla="*/ 468000 h 468000"/>
              <a:gd name="connsiteX4" fmla="*/ 0 w 1368000"/>
              <a:gd name="connsiteY4" fmla="*/ 0 h 468000"/>
              <a:gd name="connsiteX0" fmla="*/ 0 w 1368000"/>
              <a:gd name="connsiteY0" fmla="*/ 0 h 468000"/>
              <a:gd name="connsiteX1" fmla="*/ 1368000 w 1368000"/>
              <a:gd name="connsiteY1" fmla="*/ 0 h 468000"/>
              <a:gd name="connsiteX2" fmla="*/ 1363277 w 1368000"/>
              <a:gd name="connsiteY2" fmla="*/ 175841 h 468000"/>
              <a:gd name="connsiteX3" fmla="*/ 1368000 w 1368000"/>
              <a:gd name="connsiteY3" fmla="*/ 468000 h 468000"/>
              <a:gd name="connsiteX4" fmla="*/ 0 w 1368000"/>
              <a:gd name="connsiteY4" fmla="*/ 468000 h 468000"/>
              <a:gd name="connsiteX5" fmla="*/ 0 w 1368000"/>
              <a:gd name="connsiteY5" fmla="*/ 0 h 468000"/>
              <a:gd name="connsiteX0" fmla="*/ 0 w 1467944"/>
              <a:gd name="connsiteY0" fmla="*/ 0 h 468000"/>
              <a:gd name="connsiteX1" fmla="*/ 1368000 w 1467944"/>
              <a:gd name="connsiteY1" fmla="*/ 0 h 468000"/>
              <a:gd name="connsiteX2" fmla="*/ 1363277 w 1467944"/>
              <a:gd name="connsiteY2" fmla="*/ 175841 h 468000"/>
              <a:gd name="connsiteX3" fmla="*/ 1363277 w 1467944"/>
              <a:gd name="connsiteY3" fmla="*/ 348228 h 468000"/>
              <a:gd name="connsiteX4" fmla="*/ 1368000 w 1467944"/>
              <a:gd name="connsiteY4" fmla="*/ 468000 h 468000"/>
              <a:gd name="connsiteX5" fmla="*/ 0 w 1467944"/>
              <a:gd name="connsiteY5" fmla="*/ 468000 h 468000"/>
              <a:gd name="connsiteX6" fmla="*/ 0 w 1467944"/>
              <a:gd name="connsiteY6" fmla="*/ 0 h 468000"/>
              <a:gd name="connsiteX0" fmla="*/ 0 w 1368000"/>
              <a:gd name="connsiteY0" fmla="*/ 0 h 468000"/>
              <a:gd name="connsiteX1" fmla="*/ 1368000 w 1368000"/>
              <a:gd name="connsiteY1" fmla="*/ 0 h 468000"/>
              <a:gd name="connsiteX2" fmla="*/ 1363277 w 1368000"/>
              <a:gd name="connsiteY2" fmla="*/ 175841 h 468000"/>
              <a:gd name="connsiteX3" fmla="*/ 1363277 w 1368000"/>
              <a:gd name="connsiteY3" fmla="*/ 348228 h 468000"/>
              <a:gd name="connsiteX4" fmla="*/ 1368000 w 1368000"/>
              <a:gd name="connsiteY4" fmla="*/ 468000 h 468000"/>
              <a:gd name="connsiteX5" fmla="*/ 0 w 1368000"/>
              <a:gd name="connsiteY5" fmla="*/ 468000 h 468000"/>
              <a:gd name="connsiteX6" fmla="*/ 0 w 1368000"/>
              <a:gd name="connsiteY6" fmla="*/ 0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000" h="468000">
                <a:moveTo>
                  <a:pt x="0" y="0"/>
                </a:moveTo>
                <a:lnTo>
                  <a:pt x="1368000" y="0"/>
                </a:lnTo>
                <a:lnTo>
                  <a:pt x="1363277" y="175841"/>
                </a:lnTo>
                <a:cubicBezTo>
                  <a:pt x="1362490" y="233879"/>
                  <a:pt x="1362490" y="299535"/>
                  <a:pt x="1363277" y="348228"/>
                </a:cubicBezTo>
                <a:lnTo>
                  <a:pt x="1368000" y="468000"/>
                </a:lnTo>
                <a:lnTo>
                  <a:pt x="0" y="468000"/>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Consolas" panose="020B0609020204030204" pitchFamily="49" charset="0"/>
                <a:cs typeface="Arial" pitchFamily="34" charset="0"/>
              </a:rPr>
              <a:t>PartTcIo</a:t>
            </a:r>
            <a:r>
              <a:rPr lang="de-DE" sz="1200" dirty="0">
                <a:solidFill>
                  <a:schemeClr val="tx1"/>
                </a:solidFill>
                <a:latin typeface="Consolas" panose="020B0609020204030204" pitchFamily="49" charset="0"/>
                <a:cs typeface="Arial" pitchFamily="34" charset="0"/>
              </a:rPr>
              <a:t>(n)</a:t>
            </a:r>
            <a:r>
              <a:rPr lang="de-DE" sz="1400" b="1" dirty="0">
                <a:solidFill>
                  <a:schemeClr val="tx1"/>
                </a:solidFill>
                <a:latin typeface="Consolas" panose="020B0609020204030204" pitchFamily="49" charset="0"/>
                <a:cs typeface="Arial" pitchFamily="34" charset="0"/>
              </a:rPr>
              <a:t>.</a:t>
            </a:r>
          </a:p>
        </p:txBody>
      </p:sp>
      <p:sp>
        <p:nvSpPr>
          <p:cNvPr id="19" name="Pfeil: nach rechts 18">
            <a:extLst>
              <a:ext uri="{FF2B5EF4-FFF2-40B4-BE49-F238E27FC236}">
                <a16:creationId xmlns:a16="http://schemas.microsoft.com/office/drawing/2014/main" id="{A10E3AA7-3A21-4A79-BA5A-36F97A84180B}"/>
              </a:ext>
            </a:extLst>
          </p:cNvPr>
          <p:cNvSpPr/>
          <p:nvPr/>
        </p:nvSpPr>
        <p:spPr>
          <a:xfrm>
            <a:off x="6038845" y="3648447"/>
            <a:ext cx="216024" cy="144016"/>
          </a:xfrm>
          <a:prstGeom prst="rightArrow">
            <a:avLst/>
          </a:prstGeom>
          <a:solidFill>
            <a:schemeClr val="tx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a:solidFill>
                <a:schemeClr val="bg1"/>
              </a:solidFill>
              <a:latin typeface="Arial" pitchFamily="34" charset="0"/>
              <a:cs typeface="Arial" pitchFamily="34" charset="0"/>
            </a:endParaRPr>
          </a:p>
        </p:txBody>
      </p:sp>
      <p:sp>
        <p:nvSpPr>
          <p:cNvPr id="20" name="Rechteck 99">
            <a:extLst>
              <a:ext uri="{FF2B5EF4-FFF2-40B4-BE49-F238E27FC236}">
                <a16:creationId xmlns:a16="http://schemas.microsoft.com/office/drawing/2014/main" id="{7179586D-4935-47C3-A0F5-BF53B1A58429}"/>
              </a:ext>
            </a:extLst>
          </p:cNvPr>
          <p:cNvSpPr/>
          <p:nvPr/>
        </p:nvSpPr>
        <p:spPr>
          <a:xfrm>
            <a:off x="6330287" y="3433564"/>
            <a:ext cx="1998000" cy="468000"/>
          </a:xfrm>
          <a:custGeom>
            <a:avLst/>
            <a:gdLst>
              <a:gd name="connsiteX0" fmla="*/ 0 w 1368000"/>
              <a:gd name="connsiteY0" fmla="*/ 0 h 468000"/>
              <a:gd name="connsiteX1" fmla="*/ 1368000 w 1368000"/>
              <a:gd name="connsiteY1" fmla="*/ 0 h 468000"/>
              <a:gd name="connsiteX2" fmla="*/ 1368000 w 1368000"/>
              <a:gd name="connsiteY2" fmla="*/ 468000 h 468000"/>
              <a:gd name="connsiteX3" fmla="*/ 0 w 1368000"/>
              <a:gd name="connsiteY3" fmla="*/ 468000 h 468000"/>
              <a:gd name="connsiteX4" fmla="*/ 0 w 1368000"/>
              <a:gd name="connsiteY4" fmla="*/ 0 h 468000"/>
              <a:gd name="connsiteX0" fmla="*/ 0 w 1368000"/>
              <a:gd name="connsiteY0" fmla="*/ 0 h 468000"/>
              <a:gd name="connsiteX1" fmla="*/ 1368000 w 1368000"/>
              <a:gd name="connsiteY1" fmla="*/ 0 h 468000"/>
              <a:gd name="connsiteX2" fmla="*/ 1363277 w 1368000"/>
              <a:gd name="connsiteY2" fmla="*/ 175841 h 468000"/>
              <a:gd name="connsiteX3" fmla="*/ 1368000 w 1368000"/>
              <a:gd name="connsiteY3" fmla="*/ 468000 h 468000"/>
              <a:gd name="connsiteX4" fmla="*/ 0 w 1368000"/>
              <a:gd name="connsiteY4" fmla="*/ 468000 h 468000"/>
              <a:gd name="connsiteX5" fmla="*/ 0 w 1368000"/>
              <a:gd name="connsiteY5" fmla="*/ 0 h 468000"/>
              <a:gd name="connsiteX0" fmla="*/ 0 w 1467944"/>
              <a:gd name="connsiteY0" fmla="*/ 0 h 468000"/>
              <a:gd name="connsiteX1" fmla="*/ 1368000 w 1467944"/>
              <a:gd name="connsiteY1" fmla="*/ 0 h 468000"/>
              <a:gd name="connsiteX2" fmla="*/ 1363277 w 1467944"/>
              <a:gd name="connsiteY2" fmla="*/ 175841 h 468000"/>
              <a:gd name="connsiteX3" fmla="*/ 1363277 w 1467944"/>
              <a:gd name="connsiteY3" fmla="*/ 348228 h 468000"/>
              <a:gd name="connsiteX4" fmla="*/ 1368000 w 1467944"/>
              <a:gd name="connsiteY4" fmla="*/ 468000 h 468000"/>
              <a:gd name="connsiteX5" fmla="*/ 0 w 1467944"/>
              <a:gd name="connsiteY5" fmla="*/ 468000 h 468000"/>
              <a:gd name="connsiteX6" fmla="*/ 0 w 1467944"/>
              <a:gd name="connsiteY6" fmla="*/ 0 h 468000"/>
              <a:gd name="connsiteX0" fmla="*/ 0 w 1368000"/>
              <a:gd name="connsiteY0" fmla="*/ 0 h 468000"/>
              <a:gd name="connsiteX1" fmla="*/ 1368000 w 1368000"/>
              <a:gd name="connsiteY1" fmla="*/ 0 h 468000"/>
              <a:gd name="connsiteX2" fmla="*/ 1363277 w 1368000"/>
              <a:gd name="connsiteY2" fmla="*/ 175841 h 468000"/>
              <a:gd name="connsiteX3" fmla="*/ 1363277 w 1368000"/>
              <a:gd name="connsiteY3" fmla="*/ 348228 h 468000"/>
              <a:gd name="connsiteX4" fmla="*/ 1368000 w 1368000"/>
              <a:gd name="connsiteY4" fmla="*/ 468000 h 468000"/>
              <a:gd name="connsiteX5" fmla="*/ 0 w 1368000"/>
              <a:gd name="connsiteY5" fmla="*/ 468000 h 468000"/>
              <a:gd name="connsiteX6" fmla="*/ 0 w 1368000"/>
              <a:gd name="connsiteY6" fmla="*/ 0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000" h="468000">
                <a:moveTo>
                  <a:pt x="0" y="0"/>
                </a:moveTo>
                <a:lnTo>
                  <a:pt x="1368000" y="0"/>
                </a:lnTo>
                <a:lnTo>
                  <a:pt x="1363277" y="175841"/>
                </a:lnTo>
                <a:cubicBezTo>
                  <a:pt x="1362490" y="233879"/>
                  <a:pt x="1362490" y="299535"/>
                  <a:pt x="1363277" y="348228"/>
                </a:cubicBezTo>
                <a:lnTo>
                  <a:pt x="1368000" y="468000"/>
                </a:lnTo>
                <a:lnTo>
                  <a:pt x="0" y="468000"/>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a:solidFill>
                  <a:schemeClr val="tx1"/>
                </a:solidFill>
                <a:latin typeface="Consolas" panose="020B0609020204030204" pitchFamily="49" charset="0"/>
                <a:cs typeface="Arial" pitchFamily="34" charset="0"/>
              </a:rPr>
              <a:t>Module(n)</a:t>
            </a:r>
            <a:r>
              <a:rPr lang="de-DE" sz="1400" b="1" dirty="0">
                <a:solidFill>
                  <a:schemeClr val="tx1"/>
                </a:solidFill>
                <a:latin typeface="Consolas" panose="020B0609020204030204" pitchFamily="49" charset="0"/>
                <a:cs typeface="Arial" pitchFamily="34" charset="0"/>
              </a:rPr>
              <a:t>.</a:t>
            </a:r>
          </a:p>
        </p:txBody>
      </p:sp>
      <p:sp>
        <p:nvSpPr>
          <p:cNvPr id="21" name="Rechteck 99">
            <a:extLst>
              <a:ext uri="{FF2B5EF4-FFF2-40B4-BE49-F238E27FC236}">
                <a16:creationId xmlns:a16="http://schemas.microsoft.com/office/drawing/2014/main" id="{E5378B57-3249-4FCE-AA56-BF1FD7EFD316}"/>
              </a:ext>
            </a:extLst>
          </p:cNvPr>
          <p:cNvSpPr/>
          <p:nvPr/>
        </p:nvSpPr>
        <p:spPr>
          <a:xfrm>
            <a:off x="6330287" y="4122395"/>
            <a:ext cx="1998000" cy="468000"/>
          </a:xfrm>
          <a:custGeom>
            <a:avLst/>
            <a:gdLst>
              <a:gd name="connsiteX0" fmla="*/ 0 w 1368000"/>
              <a:gd name="connsiteY0" fmla="*/ 0 h 468000"/>
              <a:gd name="connsiteX1" fmla="*/ 1368000 w 1368000"/>
              <a:gd name="connsiteY1" fmla="*/ 0 h 468000"/>
              <a:gd name="connsiteX2" fmla="*/ 1368000 w 1368000"/>
              <a:gd name="connsiteY2" fmla="*/ 468000 h 468000"/>
              <a:gd name="connsiteX3" fmla="*/ 0 w 1368000"/>
              <a:gd name="connsiteY3" fmla="*/ 468000 h 468000"/>
              <a:gd name="connsiteX4" fmla="*/ 0 w 1368000"/>
              <a:gd name="connsiteY4" fmla="*/ 0 h 468000"/>
              <a:gd name="connsiteX0" fmla="*/ 0 w 1368000"/>
              <a:gd name="connsiteY0" fmla="*/ 0 h 468000"/>
              <a:gd name="connsiteX1" fmla="*/ 1368000 w 1368000"/>
              <a:gd name="connsiteY1" fmla="*/ 0 h 468000"/>
              <a:gd name="connsiteX2" fmla="*/ 1363277 w 1368000"/>
              <a:gd name="connsiteY2" fmla="*/ 175841 h 468000"/>
              <a:gd name="connsiteX3" fmla="*/ 1368000 w 1368000"/>
              <a:gd name="connsiteY3" fmla="*/ 468000 h 468000"/>
              <a:gd name="connsiteX4" fmla="*/ 0 w 1368000"/>
              <a:gd name="connsiteY4" fmla="*/ 468000 h 468000"/>
              <a:gd name="connsiteX5" fmla="*/ 0 w 1368000"/>
              <a:gd name="connsiteY5" fmla="*/ 0 h 468000"/>
              <a:gd name="connsiteX0" fmla="*/ 0 w 1467944"/>
              <a:gd name="connsiteY0" fmla="*/ 0 h 468000"/>
              <a:gd name="connsiteX1" fmla="*/ 1368000 w 1467944"/>
              <a:gd name="connsiteY1" fmla="*/ 0 h 468000"/>
              <a:gd name="connsiteX2" fmla="*/ 1363277 w 1467944"/>
              <a:gd name="connsiteY2" fmla="*/ 175841 h 468000"/>
              <a:gd name="connsiteX3" fmla="*/ 1363277 w 1467944"/>
              <a:gd name="connsiteY3" fmla="*/ 348228 h 468000"/>
              <a:gd name="connsiteX4" fmla="*/ 1368000 w 1467944"/>
              <a:gd name="connsiteY4" fmla="*/ 468000 h 468000"/>
              <a:gd name="connsiteX5" fmla="*/ 0 w 1467944"/>
              <a:gd name="connsiteY5" fmla="*/ 468000 h 468000"/>
              <a:gd name="connsiteX6" fmla="*/ 0 w 1467944"/>
              <a:gd name="connsiteY6" fmla="*/ 0 h 468000"/>
              <a:gd name="connsiteX0" fmla="*/ 0 w 1368000"/>
              <a:gd name="connsiteY0" fmla="*/ 0 h 468000"/>
              <a:gd name="connsiteX1" fmla="*/ 1368000 w 1368000"/>
              <a:gd name="connsiteY1" fmla="*/ 0 h 468000"/>
              <a:gd name="connsiteX2" fmla="*/ 1363277 w 1368000"/>
              <a:gd name="connsiteY2" fmla="*/ 175841 h 468000"/>
              <a:gd name="connsiteX3" fmla="*/ 1363277 w 1368000"/>
              <a:gd name="connsiteY3" fmla="*/ 348228 h 468000"/>
              <a:gd name="connsiteX4" fmla="*/ 1368000 w 1368000"/>
              <a:gd name="connsiteY4" fmla="*/ 468000 h 468000"/>
              <a:gd name="connsiteX5" fmla="*/ 0 w 1368000"/>
              <a:gd name="connsiteY5" fmla="*/ 468000 h 468000"/>
              <a:gd name="connsiteX6" fmla="*/ 0 w 1368000"/>
              <a:gd name="connsiteY6" fmla="*/ 0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000" h="468000">
                <a:moveTo>
                  <a:pt x="0" y="0"/>
                </a:moveTo>
                <a:lnTo>
                  <a:pt x="1368000" y="0"/>
                </a:lnTo>
                <a:lnTo>
                  <a:pt x="1363277" y="175841"/>
                </a:lnTo>
                <a:cubicBezTo>
                  <a:pt x="1362490" y="233879"/>
                  <a:pt x="1362490" y="299535"/>
                  <a:pt x="1363277" y="348228"/>
                </a:cubicBezTo>
                <a:lnTo>
                  <a:pt x="1368000" y="468000"/>
                </a:lnTo>
                <a:lnTo>
                  <a:pt x="0" y="468000"/>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Consolas" panose="020B0609020204030204" pitchFamily="49" charset="0"/>
                <a:cs typeface="Arial" pitchFamily="34" charset="0"/>
              </a:rPr>
              <a:t>ModuleCoE</a:t>
            </a:r>
            <a:r>
              <a:rPr lang="de-DE" sz="1200" dirty="0">
                <a:solidFill>
                  <a:schemeClr val="tx1"/>
                </a:solidFill>
                <a:latin typeface="Consolas" panose="020B0609020204030204" pitchFamily="49" charset="0"/>
                <a:cs typeface="Arial" pitchFamily="34" charset="0"/>
              </a:rPr>
              <a:t>(n)</a:t>
            </a:r>
            <a:r>
              <a:rPr lang="de-DE" sz="1400" b="1" dirty="0">
                <a:solidFill>
                  <a:schemeClr val="tx1"/>
                </a:solidFill>
                <a:latin typeface="Consolas" panose="020B0609020204030204" pitchFamily="49" charset="0"/>
                <a:cs typeface="Arial" pitchFamily="34" charset="0"/>
              </a:rPr>
              <a:t>.</a:t>
            </a:r>
          </a:p>
        </p:txBody>
      </p:sp>
      <p:sp>
        <p:nvSpPr>
          <p:cNvPr id="24" name="Rechteck 99">
            <a:extLst>
              <a:ext uri="{FF2B5EF4-FFF2-40B4-BE49-F238E27FC236}">
                <a16:creationId xmlns:a16="http://schemas.microsoft.com/office/drawing/2014/main" id="{4E9C8C71-4275-4D74-9619-B6B99C2551A9}"/>
              </a:ext>
            </a:extLst>
          </p:cNvPr>
          <p:cNvSpPr/>
          <p:nvPr/>
        </p:nvSpPr>
        <p:spPr>
          <a:xfrm>
            <a:off x="6328748" y="4805352"/>
            <a:ext cx="1999499" cy="468000"/>
          </a:xfrm>
          <a:custGeom>
            <a:avLst/>
            <a:gdLst>
              <a:gd name="connsiteX0" fmla="*/ 0 w 1368000"/>
              <a:gd name="connsiteY0" fmla="*/ 0 h 468000"/>
              <a:gd name="connsiteX1" fmla="*/ 1368000 w 1368000"/>
              <a:gd name="connsiteY1" fmla="*/ 0 h 468000"/>
              <a:gd name="connsiteX2" fmla="*/ 1368000 w 1368000"/>
              <a:gd name="connsiteY2" fmla="*/ 468000 h 468000"/>
              <a:gd name="connsiteX3" fmla="*/ 0 w 1368000"/>
              <a:gd name="connsiteY3" fmla="*/ 468000 h 468000"/>
              <a:gd name="connsiteX4" fmla="*/ 0 w 1368000"/>
              <a:gd name="connsiteY4" fmla="*/ 0 h 468000"/>
              <a:gd name="connsiteX0" fmla="*/ 0 w 1368000"/>
              <a:gd name="connsiteY0" fmla="*/ 0 h 468000"/>
              <a:gd name="connsiteX1" fmla="*/ 1368000 w 1368000"/>
              <a:gd name="connsiteY1" fmla="*/ 0 h 468000"/>
              <a:gd name="connsiteX2" fmla="*/ 1363277 w 1368000"/>
              <a:gd name="connsiteY2" fmla="*/ 175841 h 468000"/>
              <a:gd name="connsiteX3" fmla="*/ 1368000 w 1368000"/>
              <a:gd name="connsiteY3" fmla="*/ 468000 h 468000"/>
              <a:gd name="connsiteX4" fmla="*/ 0 w 1368000"/>
              <a:gd name="connsiteY4" fmla="*/ 468000 h 468000"/>
              <a:gd name="connsiteX5" fmla="*/ 0 w 1368000"/>
              <a:gd name="connsiteY5" fmla="*/ 0 h 468000"/>
              <a:gd name="connsiteX0" fmla="*/ 0 w 1467944"/>
              <a:gd name="connsiteY0" fmla="*/ 0 h 468000"/>
              <a:gd name="connsiteX1" fmla="*/ 1368000 w 1467944"/>
              <a:gd name="connsiteY1" fmla="*/ 0 h 468000"/>
              <a:gd name="connsiteX2" fmla="*/ 1363277 w 1467944"/>
              <a:gd name="connsiteY2" fmla="*/ 175841 h 468000"/>
              <a:gd name="connsiteX3" fmla="*/ 1363277 w 1467944"/>
              <a:gd name="connsiteY3" fmla="*/ 348228 h 468000"/>
              <a:gd name="connsiteX4" fmla="*/ 1368000 w 1467944"/>
              <a:gd name="connsiteY4" fmla="*/ 468000 h 468000"/>
              <a:gd name="connsiteX5" fmla="*/ 0 w 1467944"/>
              <a:gd name="connsiteY5" fmla="*/ 468000 h 468000"/>
              <a:gd name="connsiteX6" fmla="*/ 0 w 1467944"/>
              <a:gd name="connsiteY6" fmla="*/ 0 h 468000"/>
              <a:gd name="connsiteX0" fmla="*/ 0 w 1368000"/>
              <a:gd name="connsiteY0" fmla="*/ 0 h 468000"/>
              <a:gd name="connsiteX1" fmla="*/ 1368000 w 1368000"/>
              <a:gd name="connsiteY1" fmla="*/ 0 h 468000"/>
              <a:gd name="connsiteX2" fmla="*/ 1363277 w 1368000"/>
              <a:gd name="connsiteY2" fmla="*/ 175841 h 468000"/>
              <a:gd name="connsiteX3" fmla="*/ 1363277 w 1368000"/>
              <a:gd name="connsiteY3" fmla="*/ 348228 h 468000"/>
              <a:gd name="connsiteX4" fmla="*/ 1368000 w 1368000"/>
              <a:gd name="connsiteY4" fmla="*/ 468000 h 468000"/>
              <a:gd name="connsiteX5" fmla="*/ 0 w 1368000"/>
              <a:gd name="connsiteY5" fmla="*/ 468000 h 468000"/>
              <a:gd name="connsiteX6" fmla="*/ 0 w 1368000"/>
              <a:gd name="connsiteY6" fmla="*/ 0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000" h="468000">
                <a:moveTo>
                  <a:pt x="0" y="0"/>
                </a:moveTo>
                <a:lnTo>
                  <a:pt x="1368000" y="0"/>
                </a:lnTo>
                <a:lnTo>
                  <a:pt x="1363277" y="175841"/>
                </a:lnTo>
                <a:cubicBezTo>
                  <a:pt x="1362490" y="233879"/>
                  <a:pt x="1362490" y="299535"/>
                  <a:pt x="1363277" y="348228"/>
                </a:cubicBezTo>
                <a:lnTo>
                  <a:pt x="1368000" y="468000"/>
                </a:lnTo>
                <a:lnTo>
                  <a:pt x="0" y="468000"/>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Consolas" panose="020B0609020204030204" pitchFamily="49" charset="0"/>
                <a:cs typeface="Arial" pitchFamily="34" charset="0"/>
              </a:rPr>
              <a:t>ControlAreaTcIo</a:t>
            </a:r>
            <a:r>
              <a:rPr lang="de-DE" sz="1200" dirty="0">
                <a:solidFill>
                  <a:schemeClr val="tx1"/>
                </a:solidFill>
                <a:latin typeface="Consolas" panose="020B0609020204030204" pitchFamily="49" charset="0"/>
                <a:cs typeface="Arial" pitchFamily="34" charset="0"/>
              </a:rPr>
              <a:t>(n)</a:t>
            </a:r>
            <a:r>
              <a:rPr lang="de-DE" sz="1400" b="1" dirty="0">
                <a:solidFill>
                  <a:schemeClr val="tx1"/>
                </a:solidFill>
                <a:latin typeface="Consolas" panose="020B0609020204030204" pitchFamily="49" charset="0"/>
                <a:cs typeface="Arial" pitchFamily="34" charset="0"/>
              </a:rPr>
              <a:t>.</a:t>
            </a:r>
          </a:p>
        </p:txBody>
      </p:sp>
      <p:cxnSp>
        <p:nvCxnSpPr>
          <p:cNvPr id="30" name="Gerader Verbinder 29">
            <a:extLst>
              <a:ext uri="{FF2B5EF4-FFF2-40B4-BE49-F238E27FC236}">
                <a16:creationId xmlns:a16="http://schemas.microsoft.com/office/drawing/2014/main" id="{0F37E417-FD97-41F2-8769-DCCBD5E5FD77}"/>
              </a:ext>
            </a:extLst>
          </p:cNvPr>
          <p:cNvCxnSpPr>
            <a:cxnSpLocks/>
          </p:cNvCxnSpPr>
          <p:nvPr/>
        </p:nvCxnSpPr>
        <p:spPr>
          <a:xfrm flipV="1">
            <a:off x="4298271" y="3695259"/>
            <a:ext cx="0" cy="2754000"/>
          </a:xfrm>
          <a:prstGeom prst="line">
            <a:avLst/>
          </a:prstGeom>
          <a:ln w="6604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1" name="Rechteck 99">
            <a:extLst>
              <a:ext uri="{FF2B5EF4-FFF2-40B4-BE49-F238E27FC236}">
                <a16:creationId xmlns:a16="http://schemas.microsoft.com/office/drawing/2014/main" id="{ACCE4AAE-51D9-4CE0-8E91-2C8703232225}"/>
              </a:ext>
            </a:extLst>
          </p:cNvPr>
          <p:cNvSpPr/>
          <p:nvPr/>
        </p:nvSpPr>
        <p:spPr>
          <a:xfrm>
            <a:off x="4542130" y="5528742"/>
            <a:ext cx="1999499" cy="468000"/>
          </a:xfrm>
          <a:custGeom>
            <a:avLst/>
            <a:gdLst>
              <a:gd name="connsiteX0" fmla="*/ 0 w 1368000"/>
              <a:gd name="connsiteY0" fmla="*/ 0 h 468000"/>
              <a:gd name="connsiteX1" fmla="*/ 1368000 w 1368000"/>
              <a:gd name="connsiteY1" fmla="*/ 0 h 468000"/>
              <a:gd name="connsiteX2" fmla="*/ 1368000 w 1368000"/>
              <a:gd name="connsiteY2" fmla="*/ 468000 h 468000"/>
              <a:gd name="connsiteX3" fmla="*/ 0 w 1368000"/>
              <a:gd name="connsiteY3" fmla="*/ 468000 h 468000"/>
              <a:gd name="connsiteX4" fmla="*/ 0 w 1368000"/>
              <a:gd name="connsiteY4" fmla="*/ 0 h 468000"/>
              <a:gd name="connsiteX0" fmla="*/ 0 w 1368000"/>
              <a:gd name="connsiteY0" fmla="*/ 0 h 468000"/>
              <a:gd name="connsiteX1" fmla="*/ 1368000 w 1368000"/>
              <a:gd name="connsiteY1" fmla="*/ 0 h 468000"/>
              <a:gd name="connsiteX2" fmla="*/ 1363277 w 1368000"/>
              <a:gd name="connsiteY2" fmla="*/ 175841 h 468000"/>
              <a:gd name="connsiteX3" fmla="*/ 1368000 w 1368000"/>
              <a:gd name="connsiteY3" fmla="*/ 468000 h 468000"/>
              <a:gd name="connsiteX4" fmla="*/ 0 w 1368000"/>
              <a:gd name="connsiteY4" fmla="*/ 468000 h 468000"/>
              <a:gd name="connsiteX5" fmla="*/ 0 w 1368000"/>
              <a:gd name="connsiteY5" fmla="*/ 0 h 468000"/>
              <a:gd name="connsiteX0" fmla="*/ 0 w 1467944"/>
              <a:gd name="connsiteY0" fmla="*/ 0 h 468000"/>
              <a:gd name="connsiteX1" fmla="*/ 1368000 w 1467944"/>
              <a:gd name="connsiteY1" fmla="*/ 0 h 468000"/>
              <a:gd name="connsiteX2" fmla="*/ 1363277 w 1467944"/>
              <a:gd name="connsiteY2" fmla="*/ 175841 h 468000"/>
              <a:gd name="connsiteX3" fmla="*/ 1363277 w 1467944"/>
              <a:gd name="connsiteY3" fmla="*/ 348228 h 468000"/>
              <a:gd name="connsiteX4" fmla="*/ 1368000 w 1467944"/>
              <a:gd name="connsiteY4" fmla="*/ 468000 h 468000"/>
              <a:gd name="connsiteX5" fmla="*/ 0 w 1467944"/>
              <a:gd name="connsiteY5" fmla="*/ 468000 h 468000"/>
              <a:gd name="connsiteX6" fmla="*/ 0 w 1467944"/>
              <a:gd name="connsiteY6" fmla="*/ 0 h 468000"/>
              <a:gd name="connsiteX0" fmla="*/ 0 w 1368000"/>
              <a:gd name="connsiteY0" fmla="*/ 0 h 468000"/>
              <a:gd name="connsiteX1" fmla="*/ 1368000 w 1368000"/>
              <a:gd name="connsiteY1" fmla="*/ 0 h 468000"/>
              <a:gd name="connsiteX2" fmla="*/ 1363277 w 1368000"/>
              <a:gd name="connsiteY2" fmla="*/ 175841 h 468000"/>
              <a:gd name="connsiteX3" fmla="*/ 1363277 w 1368000"/>
              <a:gd name="connsiteY3" fmla="*/ 348228 h 468000"/>
              <a:gd name="connsiteX4" fmla="*/ 1368000 w 1368000"/>
              <a:gd name="connsiteY4" fmla="*/ 468000 h 468000"/>
              <a:gd name="connsiteX5" fmla="*/ 0 w 1368000"/>
              <a:gd name="connsiteY5" fmla="*/ 468000 h 468000"/>
              <a:gd name="connsiteX6" fmla="*/ 0 w 1368000"/>
              <a:gd name="connsiteY6" fmla="*/ 0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000" h="468000">
                <a:moveTo>
                  <a:pt x="0" y="0"/>
                </a:moveTo>
                <a:lnTo>
                  <a:pt x="1368000" y="0"/>
                </a:lnTo>
                <a:lnTo>
                  <a:pt x="1363277" y="175841"/>
                </a:lnTo>
                <a:cubicBezTo>
                  <a:pt x="1362490" y="233879"/>
                  <a:pt x="1362490" y="299535"/>
                  <a:pt x="1363277" y="348228"/>
                </a:cubicBezTo>
                <a:lnTo>
                  <a:pt x="1368000" y="468000"/>
                </a:lnTo>
                <a:lnTo>
                  <a:pt x="0" y="468000"/>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Consolas" panose="020B0609020204030204" pitchFamily="49" charset="0"/>
                <a:cs typeface="Arial" pitchFamily="34" charset="0"/>
              </a:rPr>
              <a:t>TrackTcIo</a:t>
            </a:r>
            <a:r>
              <a:rPr lang="de-DE" sz="1200" dirty="0">
                <a:solidFill>
                  <a:schemeClr val="tx1"/>
                </a:solidFill>
                <a:latin typeface="Consolas" panose="020B0609020204030204" pitchFamily="49" charset="0"/>
                <a:cs typeface="Arial" pitchFamily="34" charset="0"/>
              </a:rPr>
              <a:t>(n)</a:t>
            </a:r>
            <a:r>
              <a:rPr lang="de-DE" sz="1400" b="1" dirty="0">
                <a:solidFill>
                  <a:schemeClr val="tx1"/>
                </a:solidFill>
                <a:latin typeface="Consolas" panose="020B0609020204030204" pitchFamily="49" charset="0"/>
                <a:cs typeface="Arial" pitchFamily="34" charset="0"/>
              </a:rPr>
              <a:t>.</a:t>
            </a:r>
          </a:p>
        </p:txBody>
      </p:sp>
      <p:sp>
        <p:nvSpPr>
          <p:cNvPr id="33" name="Rechteck 99">
            <a:extLst>
              <a:ext uri="{FF2B5EF4-FFF2-40B4-BE49-F238E27FC236}">
                <a16:creationId xmlns:a16="http://schemas.microsoft.com/office/drawing/2014/main" id="{4C91087F-1076-4B1F-82CC-F99528E395DC}"/>
              </a:ext>
            </a:extLst>
          </p:cNvPr>
          <p:cNvSpPr/>
          <p:nvPr/>
        </p:nvSpPr>
        <p:spPr>
          <a:xfrm>
            <a:off x="4542129" y="6179678"/>
            <a:ext cx="1999499" cy="468000"/>
          </a:xfrm>
          <a:custGeom>
            <a:avLst/>
            <a:gdLst>
              <a:gd name="connsiteX0" fmla="*/ 0 w 1368000"/>
              <a:gd name="connsiteY0" fmla="*/ 0 h 468000"/>
              <a:gd name="connsiteX1" fmla="*/ 1368000 w 1368000"/>
              <a:gd name="connsiteY1" fmla="*/ 0 h 468000"/>
              <a:gd name="connsiteX2" fmla="*/ 1368000 w 1368000"/>
              <a:gd name="connsiteY2" fmla="*/ 468000 h 468000"/>
              <a:gd name="connsiteX3" fmla="*/ 0 w 1368000"/>
              <a:gd name="connsiteY3" fmla="*/ 468000 h 468000"/>
              <a:gd name="connsiteX4" fmla="*/ 0 w 1368000"/>
              <a:gd name="connsiteY4" fmla="*/ 0 h 468000"/>
              <a:gd name="connsiteX0" fmla="*/ 0 w 1368000"/>
              <a:gd name="connsiteY0" fmla="*/ 0 h 468000"/>
              <a:gd name="connsiteX1" fmla="*/ 1368000 w 1368000"/>
              <a:gd name="connsiteY1" fmla="*/ 0 h 468000"/>
              <a:gd name="connsiteX2" fmla="*/ 1363277 w 1368000"/>
              <a:gd name="connsiteY2" fmla="*/ 175841 h 468000"/>
              <a:gd name="connsiteX3" fmla="*/ 1368000 w 1368000"/>
              <a:gd name="connsiteY3" fmla="*/ 468000 h 468000"/>
              <a:gd name="connsiteX4" fmla="*/ 0 w 1368000"/>
              <a:gd name="connsiteY4" fmla="*/ 468000 h 468000"/>
              <a:gd name="connsiteX5" fmla="*/ 0 w 1368000"/>
              <a:gd name="connsiteY5" fmla="*/ 0 h 468000"/>
              <a:gd name="connsiteX0" fmla="*/ 0 w 1467944"/>
              <a:gd name="connsiteY0" fmla="*/ 0 h 468000"/>
              <a:gd name="connsiteX1" fmla="*/ 1368000 w 1467944"/>
              <a:gd name="connsiteY1" fmla="*/ 0 h 468000"/>
              <a:gd name="connsiteX2" fmla="*/ 1363277 w 1467944"/>
              <a:gd name="connsiteY2" fmla="*/ 175841 h 468000"/>
              <a:gd name="connsiteX3" fmla="*/ 1363277 w 1467944"/>
              <a:gd name="connsiteY3" fmla="*/ 348228 h 468000"/>
              <a:gd name="connsiteX4" fmla="*/ 1368000 w 1467944"/>
              <a:gd name="connsiteY4" fmla="*/ 468000 h 468000"/>
              <a:gd name="connsiteX5" fmla="*/ 0 w 1467944"/>
              <a:gd name="connsiteY5" fmla="*/ 468000 h 468000"/>
              <a:gd name="connsiteX6" fmla="*/ 0 w 1467944"/>
              <a:gd name="connsiteY6" fmla="*/ 0 h 468000"/>
              <a:gd name="connsiteX0" fmla="*/ 0 w 1368000"/>
              <a:gd name="connsiteY0" fmla="*/ 0 h 468000"/>
              <a:gd name="connsiteX1" fmla="*/ 1368000 w 1368000"/>
              <a:gd name="connsiteY1" fmla="*/ 0 h 468000"/>
              <a:gd name="connsiteX2" fmla="*/ 1363277 w 1368000"/>
              <a:gd name="connsiteY2" fmla="*/ 175841 h 468000"/>
              <a:gd name="connsiteX3" fmla="*/ 1363277 w 1368000"/>
              <a:gd name="connsiteY3" fmla="*/ 348228 h 468000"/>
              <a:gd name="connsiteX4" fmla="*/ 1368000 w 1368000"/>
              <a:gd name="connsiteY4" fmla="*/ 468000 h 468000"/>
              <a:gd name="connsiteX5" fmla="*/ 0 w 1368000"/>
              <a:gd name="connsiteY5" fmla="*/ 468000 h 468000"/>
              <a:gd name="connsiteX6" fmla="*/ 0 w 1368000"/>
              <a:gd name="connsiteY6" fmla="*/ 0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000" h="468000">
                <a:moveTo>
                  <a:pt x="0" y="0"/>
                </a:moveTo>
                <a:lnTo>
                  <a:pt x="1368000" y="0"/>
                </a:lnTo>
                <a:lnTo>
                  <a:pt x="1363277" y="175841"/>
                </a:lnTo>
                <a:cubicBezTo>
                  <a:pt x="1362490" y="233879"/>
                  <a:pt x="1362490" y="299535"/>
                  <a:pt x="1363277" y="348228"/>
                </a:cubicBezTo>
                <a:lnTo>
                  <a:pt x="1368000" y="468000"/>
                </a:lnTo>
                <a:lnTo>
                  <a:pt x="0" y="468000"/>
                </a:lnTo>
                <a:lnTo>
                  <a:pt x="0" y="0"/>
                </a:lnTo>
                <a:close/>
              </a:path>
            </a:pathLst>
          </a:custGeom>
          <a:solidFill>
            <a:schemeClr val="bg1">
              <a:lumMod val="95000"/>
              <a:alpha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200" dirty="0" err="1">
                <a:solidFill>
                  <a:schemeClr val="tx1"/>
                </a:solidFill>
                <a:latin typeface="Consolas" panose="020B0609020204030204" pitchFamily="49" charset="0"/>
                <a:cs typeface="Arial" pitchFamily="34" charset="0"/>
              </a:rPr>
              <a:t>MoverTcIo</a:t>
            </a:r>
            <a:r>
              <a:rPr lang="de-DE" sz="1200" dirty="0">
                <a:solidFill>
                  <a:schemeClr val="tx1"/>
                </a:solidFill>
                <a:latin typeface="Consolas" panose="020B0609020204030204" pitchFamily="49" charset="0"/>
                <a:cs typeface="Arial" pitchFamily="34" charset="0"/>
              </a:rPr>
              <a:t>(n)</a:t>
            </a:r>
            <a:r>
              <a:rPr lang="de-DE" sz="1400" b="1" dirty="0">
                <a:solidFill>
                  <a:schemeClr val="tx1"/>
                </a:solidFill>
                <a:latin typeface="Consolas" panose="020B0609020204030204" pitchFamily="49" charset="0"/>
                <a:cs typeface="Arial" pitchFamily="34" charset="0"/>
              </a:rPr>
              <a:t>.</a:t>
            </a:r>
          </a:p>
        </p:txBody>
      </p:sp>
      <p:sp>
        <p:nvSpPr>
          <p:cNvPr id="37" name="Pfeil: nach rechts 36">
            <a:extLst>
              <a:ext uri="{FF2B5EF4-FFF2-40B4-BE49-F238E27FC236}">
                <a16:creationId xmlns:a16="http://schemas.microsoft.com/office/drawing/2014/main" id="{BA12FA1C-9BC6-4175-8BD0-C0CD63A5CEB1}"/>
              </a:ext>
            </a:extLst>
          </p:cNvPr>
          <p:cNvSpPr/>
          <p:nvPr/>
        </p:nvSpPr>
        <p:spPr>
          <a:xfrm>
            <a:off x="4293422" y="5690734"/>
            <a:ext cx="216024" cy="144016"/>
          </a:xfrm>
          <a:prstGeom prst="rightArrow">
            <a:avLst/>
          </a:prstGeom>
          <a:solidFill>
            <a:schemeClr val="tx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a:solidFill>
                <a:schemeClr val="bg1"/>
              </a:solidFill>
              <a:latin typeface="Arial" pitchFamily="34" charset="0"/>
              <a:cs typeface="Arial" pitchFamily="34" charset="0"/>
            </a:endParaRPr>
          </a:p>
        </p:txBody>
      </p:sp>
      <p:sp>
        <p:nvSpPr>
          <p:cNvPr id="38" name="Pfeil: nach rechts 37">
            <a:extLst>
              <a:ext uri="{FF2B5EF4-FFF2-40B4-BE49-F238E27FC236}">
                <a16:creationId xmlns:a16="http://schemas.microsoft.com/office/drawing/2014/main" id="{3EE202F1-873D-4FA9-868C-824377336D34}"/>
              </a:ext>
            </a:extLst>
          </p:cNvPr>
          <p:cNvSpPr/>
          <p:nvPr/>
        </p:nvSpPr>
        <p:spPr>
          <a:xfrm>
            <a:off x="4298271" y="6341670"/>
            <a:ext cx="216024" cy="144016"/>
          </a:xfrm>
          <a:prstGeom prst="rightArrow">
            <a:avLst/>
          </a:prstGeom>
          <a:solidFill>
            <a:schemeClr val="tx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a:solidFill>
                <a:schemeClr val="bg1"/>
              </a:solidFill>
              <a:latin typeface="Arial" pitchFamily="34" charset="0"/>
              <a:cs typeface="Arial" pitchFamily="34" charset="0"/>
            </a:endParaRPr>
          </a:p>
        </p:txBody>
      </p:sp>
      <p:cxnSp>
        <p:nvCxnSpPr>
          <p:cNvPr id="40" name="Gerader Verbinder 39">
            <a:extLst>
              <a:ext uri="{FF2B5EF4-FFF2-40B4-BE49-F238E27FC236}">
                <a16:creationId xmlns:a16="http://schemas.microsoft.com/office/drawing/2014/main" id="{F9C346CE-2572-4A91-A3EE-01D1A8153775}"/>
              </a:ext>
            </a:extLst>
          </p:cNvPr>
          <p:cNvCxnSpPr>
            <a:cxnSpLocks/>
          </p:cNvCxnSpPr>
          <p:nvPr/>
        </p:nvCxnSpPr>
        <p:spPr>
          <a:xfrm flipV="1">
            <a:off x="6116409" y="3717184"/>
            <a:ext cx="0" cy="1368000"/>
          </a:xfrm>
          <a:prstGeom prst="line">
            <a:avLst/>
          </a:prstGeom>
          <a:ln w="6604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1" name="Pfeil: nach rechts 40">
            <a:extLst>
              <a:ext uri="{FF2B5EF4-FFF2-40B4-BE49-F238E27FC236}">
                <a16:creationId xmlns:a16="http://schemas.microsoft.com/office/drawing/2014/main" id="{5BFDDCBF-34D6-4647-9716-BEC3DD370E39}"/>
              </a:ext>
            </a:extLst>
          </p:cNvPr>
          <p:cNvSpPr/>
          <p:nvPr/>
        </p:nvSpPr>
        <p:spPr>
          <a:xfrm>
            <a:off x="6111560" y="4330205"/>
            <a:ext cx="216024" cy="144016"/>
          </a:xfrm>
          <a:prstGeom prst="rightArrow">
            <a:avLst/>
          </a:prstGeom>
          <a:solidFill>
            <a:schemeClr val="tx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a:solidFill>
                <a:schemeClr val="bg1"/>
              </a:solidFill>
              <a:latin typeface="Arial" pitchFamily="34" charset="0"/>
              <a:cs typeface="Arial" pitchFamily="34" charset="0"/>
            </a:endParaRPr>
          </a:p>
        </p:txBody>
      </p:sp>
      <p:sp>
        <p:nvSpPr>
          <p:cNvPr id="42" name="Pfeil: nach rechts 41">
            <a:extLst>
              <a:ext uri="{FF2B5EF4-FFF2-40B4-BE49-F238E27FC236}">
                <a16:creationId xmlns:a16="http://schemas.microsoft.com/office/drawing/2014/main" id="{1BAB1A32-AC4C-4967-AF69-1809695F40D7}"/>
              </a:ext>
            </a:extLst>
          </p:cNvPr>
          <p:cNvSpPr/>
          <p:nvPr/>
        </p:nvSpPr>
        <p:spPr>
          <a:xfrm>
            <a:off x="6116409" y="4981141"/>
            <a:ext cx="216024" cy="144016"/>
          </a:xfrm>
          <a:prstGeom prst="rightArrow">
            <a:avLst/>
          </a:prstGeom>
          <a:solidFill>
            <a:schemeClr val="tx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848439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 y="450787"/>
            <a:ext cx="10137600" cy="629367"/>
          </a:xfrm>
        </p:spPr>
        <p:txBody>
          <a:bodyPr/>
          <a:lstStyle/>
          <a:p>
            <a:r>
              <a:rPr lang="en-GB" dirty="0"/>
              <a:t>XTS	XTS-Utility Library</a:t>
            </a:r>
          </a:p>
        </p:txBody>
      </p:sp>
      <p:pic>
        <p:nvPicPr>
          <p:cNvPr id="3" name="Grafik 2">
            <a:extLst>
              <a:ext uri="{FF2B5EF4-FFF2-40B4-BE49-F238E27FC236}">
                <a16:creationId xmlns:a16="http://schemas.microsoft.com/office/drawing/2014/main" id="{930AFE39-F326-492C-AE38-D8F4502304C6}"/>
              </a:ext>
            </a:extLst>
          </p:cNvPr>
          <p:cNvPicPr>
            <a:picLocks noChangeAspect="1"/>
          </p:cNvPicPr>
          <p:nvPr/>
        </p:nvPicPr>
        <p:blipFill rotWithShape="1">
          <a:blip r:embed="rId3"/>
          <a:srcRect t="119" b="33602"/>
          <a:stretch/>
        </p:blipFill>
        <p:spPr>
          <a:xfrm>
            <a:off x="8136000" y="2536485"/>
            <a:ext cx="4028572" cy="4104000"/>
          </a:xfrm>
          <a:prstGeom prst="rect">
            <a:avLst/>
          </a:prstGeom>
        </p:spPr>
      </p:pic>
      <p:pic>
        <p:nvPicPr>
          <p:cNvPr id="6" name="Grafik 5">
            <a:extLst>
              <a:ext uri="{FF2B5EF4-FFF2-40B4-BE49-F238E27FC236}">
                <a16:creationId xmlns:a16="http://schemas.microsoft.com/office/drawing/2014/main" id="{CD9391B2-507D-4B8C-9423-AAB42B73CFE4}"/>
              </a:ext>
            </a:extLst>
          </p:cNvPr>
          <p:cNvPicPr>
            <a:picLocks noChangeAspect="1"/>
          </p:cNvPicPr>
          <p:nvPr/>
        </p:nvPicPr>
        <p:blipFill>
          <a:blip r:embed="rId4"/>
          <a:stretch>
            <a:fillRect/>
          </a:stretch>
        </p:blipFill>
        <p:spPr>
          <a:xfrm>
            <a:off x="8106140" y="1281006"/>
            <a:ext cx="4088292" cy="995866"/>
          </a:xfrm>
          <a:prstGeom prst="rect">
            <a:avLst/>
          </a:prstGeom>
        </p:spPr>
      </p:pic>
      <p:sp>
        <p:nvSpPr>
          <p:cNvPr id="16" name="Textplatzhalter 15">
            <a:extLst>
              <a:ext uri="{FF2B5EF4-FFF2-40B4-BE49-F238E27FC236}">
                <a16:creationId xmlns:a16="http://schemas.microsoft.com/office/drawing/2014/main" id="{2AF4ED9B-D849-4890-8F75-D26D4137D959}"/>
              </a:ext>
            </a:extLst>
          </p:cNvPr>
          <p:cNvSpPr>
            <a:spLocks noGrp="1"/>
          </p:cNvSpPr>
          <p:nvPr>
            <p:ph type="body" sz="quarter" idx="15"/>
          </p:nvPr>
        </p:nvSpPr>
        <p:spPr>
          <a:xfrm>
            <a:off x="3" y="1090800"/>
            <a:ext cx="7536157" cy="5331600"/>
          </a:xfrm>
        </p:spPr>
        <p:txBody>
          <a:bodyPr/>
          <a:lstStyle/>
          <a:p>
            <a:pPr marL="0" indent="0">
              <a:buNone/>
            </a:pPr>
            <a:r>
              <a:rPr lang="en-US" b="1" dirty="0"/>
              <a:t>Read/Write Parameter via </a:t>
            </a:r>
            <a:r>
              <a:rPr lang="en-US" b="1" dirty="0" err="1"/>
              <a:t>FB_TcIoXtsEnvironment</a:t>
            </a:r>
            <a:endParaRPr lang="en-US" b="1" dirty="0"/>
          </a:p>
          <a:p>
            <a:pPr marL="342900" lvl="1" indent="-342900">
              <a:buFont typeface="Wingdings" panose="05000000000000000000" pitchFamily="2" charset="2"/>
              <a:buChar char="§"/>
            </a:pPr>
            <a:endParaRPr lang="en-US" b="1" dirty="0"/>
          </a:p>
          <a:p>
            <a:pPr marL="360362" lvl="1" indent="0">
              <a:buNone/>
            </a:pPr>
            <a:endParaRPr lang="en-US" sz="2000" dirty="0"/>
          </a:p>
          <a:p>
            <a:pPr marL="360362" lvl="1" indent="0">
              <a:buNone/>
            </a:pPr>
            <a:r>
              <a:rPr lang="en-US" dirty="0"/>
              <a:t>read parameter</a:t>
            </a:r>
          </a:p>
          <a:p>
            <a:pPr marL="360362" lvl="1" indent="0">
              <a:buNone/>
            </a:pPr>
            <a:endParaRPr lang="en-US" dirty="0"/>
          </a:p>
          <a:p>
            <a:pPr marL="360362" lvl="1" indent="0">
              <a:buNone/>
            </a:pPr>
            <a:endParaRPr lang="en-US" dirty="0"/>
          </a:p>
          <a:p>
            <a:pPr marL="360362" lvl="1" indent="0">
              <a:buNone/>
            </a:pPr>
            <a:endParaRPr lang="en-US" dirty="0"/>
          </a:p>
          <a:p>
            <a:pPr marL="360362" lvl="1" indent="0">
              <a:buNone/>
            </a:pPr>
            <a:endParaRPr lang="en-US" dirty="0"/>
          </a:p>
          <a:p>
            <a:pPr marL="360362" lvl="1" indent="0">
              <a:buNone/>
            </a:pPr>
            <a:r>
              <a:rPr lang="en-US" dirty="0"/>
              <a:t>write parameter</a:t>
            </a:r>
          </a:p>
        </p:txBody>
      </p:sp>
      <p:sp>
        <p:nvSpPr>
          <p:cNvPr id="22" name="Textfeld 21">
            <a:extLst>
              <a:ext uri="{FF2B5EF4-FFF2-40B4-BE49-F238E27FC236}">
                <a16:creationId xmlns:a16="http://schemas.microsoft.com/office/drawing/2014/main" id="{C69B3DA5-1925-4D9F-A7EA-216A185AB10B}"/>
              </a:ext>
            </a:extLst>
          </p:cNvPr>
          <p:cNvSpPr txBox="1"/>
          <p:nvPr/>
        </p:nvSpPr>
        <p:spPr>
          <a:xfrm>
            <a:off x="767408" y="2906921"/>
            <a:ext cx="6694422" cy="1384995"/>
          </a:xfrm>
          <a:prstGeom prst="rect">
            <a:avLst/>
          </a:prstGeom>
          <a:noFill/>
        </p:spPr>
        <p:txBody>
          <a:bodyPr wrap="square" rtlCol="0">
            <a:spAutoFit/>
          </a:bodyPr>
          <a:lstStyle/>
          <a:p>
            <a:r>
              <a:rPr lang="de-DE" sz="1200" i="1" dirty="0">
                <a:solidFill>
                  <a:srgbClr val="3A8097"/>
                </a:solidFill>
                <a:latin typeface="Consolas" panose="020B0609020204030204" pitchFamily="49" charset="0"/>
              </a:rPr>
              <a:t>// Position valid</a:t>
            </a:r>
          </a:p>
          <a:p>
            <a:pPr defTabSz="361950"/>
            <a:r>
              <a:rPr lang="de-DE" sz="1200" dirty="0">
                <a:latin typeface="Consolas" panose="020B0609020204030204" pitchFamily="49" charset="0"/>
              </a:rPr>
              <a:t>	</a:t>
            </a:r>
            <a:r>
              <a:rPr lang="de-DE" sz="1200" dirty="0" err="1">
                <a:latin typeface="Consolas" panose="020B0609020204030204" pitchFamily="49" charset="0"/>
              </a:rPr>
              <a:t>bAllPositionsValid</a:t>
            </a:r>
            <a:r>
              <a:rPr lang="de-DE" sz="1200" dirty="0">
                <a:latin typeface="Consolas" panose="020B0609020204030204" pitchFamily="49" charset="0"/>
              </a:rPr>
              <a:t> := 									</a:t>
            </a:r>
          </a:p>
          <a:p>
            <a:pPr defTabSz="361950"/>
            <a:r>
              <a:rPr lang="de-DE" sz="1200" dirty="0">
                <a:latin typeface="Consolas" panose="020B0609020204030204" pitchFamily="49" charset="0"/>
              </a:rPr>
              <a:t>		</a:t>
            </a:r>
            <a:r>
              <a:rPr lang="de-DE" sz="1200" dirty="0" err="1">
                <a:latin typeface="Consolas" panose="020B0609020204030204" pitchFamily="49" charset="0"/>
              </a:rPr>
              <a:t>fbXtsEnvironment.XpuTcIo</a:t>
            </a:r>
            <a:r>
              <a:rPr lang="de-DE" sz="1200" dirty="0">
                <a:latin typeface="Consolas" panose="020B0609020204030204" pitchFamily="49" charset="0"/>
              </a:rPr>
              <a:t>(</a:t>
            </a:r>
            <a:r>
              <a:rPr lang="de-DE" sz="1200" dirty="0">
                <a:solidFill>
                  <a:srgbClr val="9AA05D"/>
                </a:solidFill>
                <a:latin typeface="Consolas" panose="020B0609020204030204" pitchFamily="49" charset="0"/>
              </a:rPr>
              <a:t>1</a:t>
            </a:r>
            <a:r>
              <a:rPr lang="de-DE" sz="1200" dirty="0">
                <a:latin typeface="Consolas" panose="020B0609020204030204" pitchFamily="49" charset="0"/>
              </a:rPr>
              <a:t>).</a:t>
            </a:r>
            <a:r>
              <a:rPr lang="de-DE" sz="1200" dirty="0" err="1">
                <a:latin typeface="Consolas" panose="020B0609020204030204" pitchFamily="49" charset="0"/>
              </a:rPr>
              <a:t>GetAreAllPositionsValid</a:t>
            </a:r>
            <a:r>
              <a:rPr lang="de-DE" sz="1200" dirty="0">
                <a:latin typeface="Consolas" panose="020B0609020204030204" pitchFamily="49" charset="0"/>
              </a:rPr>
              <a:t>();</a:t>
            </a:r>
          </a:p>
          <a:p>
            <a:pPr defTabSz="361950"/>
            <a:endParaRPr lang="de-DE" sz="1200" dirty="0">
              <a:latin typeface="Consolas" panose="020B0609020204030204" pitchFamily="49" charset="0"/>
            </a:endParaRPr>
          </a:p>
          <a:p>
            <a:pPr defTabSz="361950"/>
            <a:r>
              <a:rPr lang="de-DE" sz="1200" i="1" dirty="0">
                <a:solidFill>
                  <a:srgbClr val="3A8097"/>
                </a:solidFill>
                <a:latin typeface="Consolas" panose="020B0609020204030204" pitchFamily="49" charset="0"/>
              </a:rPr>
              <a:t>// Position valid</a:t>
            </a:r>
          </a:p>
          <a:p>
            <a:pPr defTabSz="361950"/>
            <a:r>
              <a:rPr lang="de-DE" sz="1200" dirty="0">
                <a:latin typeface="Consolas" panose="020B0609020204030204" pitchFamily="49" charset="0"/>
              </a:rPr>
              <a:t>	</a:t>
            </a:r>
            <a:r>
              <a:rPr lang="de-DE" sz="1200" dirty="0" err="1">
                <a:latin typeface="Consolas" panose="020B0609020204030204" pitchFamily="49" charset="0"/>
              </a:rPr>
              <a:t>bTeachingValid</a:t>
            </a:r>
            <a:r>
              <a:rPr lang="de-DE" sz="1200" dirty="0">
                <a:latin typeface="Consolas" panose="020B0609020204030204" pitchFamily="49" charset="0"/>
              </a:rPr>
              <a:t>:= </a:t>
            </a:r>
          </a:p>
          <a:p>
            <a:pPr defTabSz="361950"/>
            <a:r>
              <a:rPr lang="de-DE" sz="1200" dirty="0">
                <a:latin typeface="Consolas" panose="020B0609020204030204" pitchFamily="49" charset="0"/>
              </a:rPr>
              <a:t>		</a:t>
            </a:r>
            <a:r>
              <a:rPr lang="de-DE" sz="1200" dirty="0" err="1">
                <a:latin typeface="Consolas" panose="020B0609020204030204" pitchFamily="49" charset="0"/>
              </a:rPr>
              <a:t>fbXtsEnvironment.XpuTcIo</a:t>
            </a:r>
            <a:r>
              <a:rPr lang="de-DE" sz="1200" dirty="0">
                <a:latin typeface="Consolas" panose="020B0609020204030204" pitchFamily="49" charset="0"/>
              </a:rPr>
              <a:t>(</a:t>
            </a:r>
            <a:r>
              <a:rPr lang="de-DE" sz="1200" dirty="0">
                <a:solidFill>
                  <a:srgbClr val="9AA05D"/>
                </a:solidFill>
                <a:latin typeface="Consolas" panose="020B0609020204030204" pitchFamily="49" charset="0"/>
              </a:rPr>
              <a:t>1</a:t>
            </a:r>
            <a:r>
              <a:rPr lang="de-DE" sz="1200" dirty="0">
                <a:latin typeface="Consolas" panose="020B0609020204030204" pitchFamily="49" charset="0"/>
              </a:rPr>
              <a:t>).</a:t>
            </a:r>
            <a:r>
              <a:rPr lang="de-DE" sz="1200" dirty="0" err="1">
                <a:latin typeface="Consolas" panose="020B0609020204030204" pitchFamily="49" charset="0"/>
              </a:rPr>
              <a:t>GetIsTeachingValid</a:t>
            </a:r>
            <a:r>
              <a:rPr lang="de-DE" sz="1200" dirty="0">
                <a:latin typeface="Consolas" panose="020B0609020204030204" pitchFamily="49" charset="0"/>
              </a:rPr>
              <a:t>();</a:t>
            </a:r>
          </a:p>
        </p:txBody>
      </p:sp>
      <p:sp>
        <p:nvSpPr>
          <p:cNvPr id="26" name="Textfeld 25">
            <a:extLst>
              <a:ext uri="{FF2B5EF4-FFF2-40B4-BE49-F238E27FC236}">
                <a16:creationId xmlns:a16="http://schemas.microsoft.com/office/drawing/2014/main" id="{21151652-67BE-4CFE-A456-29A7366D305A}"/>
              </a:ext>
            </a:extLst>
          </p:cNvPr>
          <p:cNvSpPr txBox="1"/>
          <p:nvPr/>
        </p:nvSpPr>
        <p:spPr>
          <a:xfrm>
            <a:off x="773212" y="5021560"/>
            <a:ext cx="7465779" cy="646331"/>
          </a:xfrm>
          <a:prstGeom prst="rect">
            <a:avLst/>
          </a:prstGeom>
          <a:noFill/>
        </p:spPr>
        <p:txBody>
          <a:bodyPr wrap="square" rtlCol="0">
            <a:spAutoFit/>
          </a:bodyPr>
          <a:lstStyle/>
          <a:p>
            <a:r>
              <a:rPr lang="de-DE" sz="1200" i="1" dirty="0">
                <a:solidFill>
                  <a:srgbClr val="3A8097"/>
                </a:solidFill>
                <a:latin typeface="Consolas" panose="020B0609020204030204" pitchFamily="49" charset="0"/>
              </a:rPr>
              <a:t>// Set </a:t>
            </a:r>
            <a:r>
              <a:rPr lang="de-DE" sz="1200" i="1" dirty="0" err="1">
                <a:solidFill>
                  <a:srgbClr val="3A8097"/>
                </a:solidFill>
                <a:latin typeface="Consolas" panose="020B0609020204030204" pitchFamily="49" charset="0"/>
              </a:rPr>
              <a:t>ModuleOffset</a:t>
            </a:r>
            <a:r>
              <a:rPr lang="de-DE" sz="1200" i="1" dirty="0">
                <a:solidFill>
                  <a:srgbClr val="3A8097"/>
                </a:solidFill>
                <a:latin typeface="Consolas" panose="020B0609020204030204" pitchFamily="49" charset="0"/>
              </a:rPr>
              <a:t> </a:t>
            </a:r>
          </a:p>
          <a:p>
            <a:pPr defTabSz="361950"/>
            <a:r>
              <a:rPr lang="de-DE" sz="1200" dirty="0">
                <a:latin typeface="Consolas" panose="020B0609020204030204" pitchFamily="49" charset="0"/>
              </a:rPr>
              <a:t>	</a:t>
            </a:r>
            <a:r>
              <a:rPr lang="de-DE" sz="1200" dirty="0" err="1">
                <a:latin typeface="Consolas" panose="020B0609020204030204" pitchFamily="49" charset="0"/>
              </a:rPr>
              <a:t>fbXtsEnvironment.XpuTcIo</a:t>
            </a:r>
            <a:r>
              <a:rPr lang="de-DE" sz="1200" dirty="0">
                <a:latin typeface="Consolas" panose="020B0609020204030204" pitchFamily="49" charset="0"/>
              </a:rPr>
              <a:t>(</a:t>
            </a:r>
            <a:r>
              <a:rPr lang="de-DE" sz="1200" dirty="0">
                <a:solidFill>
                  <a:srgbClr val="9AA05D"/>
                </a:solidFill>
                <a:latin typeface="Consolas" panose="020B0609020204030204" pitchFamily="49" charset="0"/>
              </a:rPr>
              <a:t>1</a:t>
            </a:r>
            <a:r>
              <a:rPr lang="de-DE" sz="1200" dirty="0">
                <a:latin typeface="Consolas" panose="020B0609020204030204" pitchFamily="49" charset="0"/>
              </a:rPr>
              <a:t>).</a:t>
            </a:r>
            <a:r>
              <a:rPr lang="de-DE" sz="1200" dirty="0" err="1">
                <a:latin typeface="Consolas" panose="020B0609020204030204" pitchFamily="49" charset="0"/>
              </a:rPr>
              <a:t>PartTcIo</a:t>
            </a:r>
            <a:r>
              <a:rPr lang="de-DE" sz="1200" dirty="0">
                <a:latin typeface="Consolas" panose="020B0609020204030204" pitchFamily="49" charset="0"/>
              </a:rPr>
              <a:t>(</a:t>
            </a:r>
            <a:r>
              <a:rPr lang="de-DE" sz="1200" dirty="0">
                <a:solidFill>
                  <a:srgbClr val="9AA05D"/>
                </a:solidFill>
                <a:latin typeface="Consolas" panose="020B0609020204030204" pitchFamily="49" charset="0"/>
              </a:rPr>
              <a:t>1</a:t>
            </a:r>
            <a:r>
              <a:rPr lang="de-DE" sz="1200" dirty="0">
                <a:latin typeface="Consolas" panose="020B0609020204030204" pitchFamily="49" charset="0"/>
              </a:rPr>
              <a:t>).</a:t>
            </a:r>
            <a:r>
              <a:rPr lang="de-DE" sz="1200" dirty="0" err="1">
                <a:latin typeface="Consolas" panose="020B0609020204030204" pitchFamily="49" charset="0"/>
              </a:rPr>
              <a:t>ModuleTcIo</a:t>
            </a:r>
            <a:r>
              <a:rPr lang="de-DE" sz="1200" dirty="0">
                <a:latin typeface="Consolas" panose="020B0609020204030204" pitchFamily="49" charset="0"/>
              </a:rPr>
              <a:t>(</a:t>
            </a:r>
            <a:r>
              <a:rPr lang="de-DE" sz="1200" dirty="0">
                <a:solidFill>
                  <a:srgbClr val="9AA05D"/>
                </a:solidFill>
                <a:latin typeface="Consolas" panose="020B0609020204030204" pitchFamily="49" charset="0"/>
              </a:rPr>
              <a:t>1</a:t>
            </a:r>
            <a:r>
              <a:rPr lang="de-DE" sz="1200" dirty="0">
                <a:latin typeface="Consolas" panose="020B0609020204030204" pitchFamily="49" charset="0"/>
              </a:rPr>
              <a:t>).</a:t>
            </a:r>
            <a:r>
              <a:rPr lang="de-DE" sz="1200" dirty="0" err="1">
                <a:latin typeface="Consolas" panose="020B0609020204030204" pitchFamily="49" charset="0"/>
              </a:rPr>
              <a:t>SetOffset</a:t>
            </a:r>
            <a:r>
              <a:rPr lang="de-DE" sz="1200" dirty="0">
                <a:latin typeface="Consolas" panose="020B0609020204030204" pitchFamily="49" charset="0"/>
              </a:rPr>
              <a:t>(</a:t>
            </a:r>
            <a:r>
              <a:rPr lang="de-DE" sz="1200" dirty="0" err="1">
                <a:latin typeface="Consolas" panose="020B0609020204030204" pitchFamily="49" charset="0"/>
              </a:rPr>
              <a:t>fNewModuleOffset</a:t>
            </a:r>
            <a:r>
              <a:rPr lang="de-DE" sz="1200" dirty="0">
                <a:latin typeface="Consolas" panose="020B0609020204030204" pitchFamily="49" charset="0"/>
              </a:rPr>
              <a:t>);</a:t>
            </a:r>
          </a:p>
          <a:p>
            <a:pPr defTabSz="361950"/>
            <a:endParaRPr lang="de-DE" sz="1200" dirty="0">
              <a:latin typeface="Consolas" panose="020B0609020204030204" pitchFamily="49" charset="0"/>
            </a:endParaRPr>
          </a:p>
        </p:txBody>
      </p:sp>
      <p:pic>
        <p:nvPicPr>
          <p:cNvPr id="5" name="Grafik 4">
            <a:extLst>
              <a:ext uri="{FF2B5EF4-FFF2-40B4-BE49-F238E27FC236}">
                <a16:creationId xmlns:a16="http://schemas.microsoft.com/office/drawing/2014/main" id="{6FC47835-0E16-490A-B04A-EB90677886FE}"/>
              </a:ext>
            </a:extLst>
          </p:cNvPr>
          <p:cNvPicPr>
            <a:picLocks noChangeAspect="1"/>
          </p:cNvPicPr>
          <p:nvPr/>
        </p:nvPicPr>
        <p:blipFill>
          <a:blip r:embed="rId5"/>
          <a:stretch>
            <a:fillRect/>
          </a:stretch>
        </p:blipFill>
        <p:spPr>
          <a:xfrm>
            <a:off x="3220988" y="5825679"/>
            <a:ext cx="3996249" cy="890967"/>
          </a:xfrm>
          <a:prstGeom prst="rect">
            <a:avLst/>
          </a:prstGeom>
        </p:spPr>
      </p:pic>
      <p:cxnSp>
        <p:nvCxnSpPr>
          <p:cNvPr id="29" name="Gerade Verbindung mit Pfeil 28">
            <a:extLst>
              <a:ext uri="{FF2B5EF4-FFF2-40B4-BE49-F238E27FC236}">
                <a16:creationId xmlns:a16="http://schemas.microsoft.com/office/drawing/2014/main" id="{8DE49310-0A96-4F22-9D5F-B7C87D468171}"/>
              </a:ext>
            </a:extLst>
          </p:cNvPr>
          <p:cNvCxnSpPr/>
          <p:nvPr/>
        </p:nvCxnSpPr>
        <p:spPr>
          <a:xfrm flipV="1">
            <a:off x="6112371" y="5441025"/>
            <a:ext cx="473165" cy="402747"/>
          </a:xfrm>
          <a:prstGeom prst="straightConnector1">
            <a:avLst/>
          </a:prstGeom>
          <a:ln w="254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45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5"/>
          </p:nvPr>
        </p:nvSpPr>
        <p:spPr/>
        <p:txBody>
          <a:bodyPr/>
          <a:lstStyle/>
          <a:p>
            <a:pPr marL="342900" lvl="1" indent="-342900">
              <a:buFont typeface="Wingdings" panose="05000000000000000000" pitchFamily="2" charset="2"/>
              <a:buChar char="§"/>
            </a:pPr>
            <a:r>
              <a:rPr lang="en-US" b="1" dirty="0" err="1"/>
              <a:t>FB_VisuXtsDiag</a:t>
            </a:r>
            <a:r>
              <a:rPr lang="en-US" b="1" dirty="0"/>
              <a:t> &amp; </a:t>
            </a:r>
            <a:r>
              <a:rPr lang="en-US" b="1" dirty="0" err="1"/>
              <a:t>VI_XTSLib</a:t>
            </a:r>
            <a:endParaRPr lang="en-US" b="1" dirty="0"/>
          </a:p>
          <a:p>
            <a:pPr marL="360362" lvl="1" indent="0">
              <a:buNone/>
            </a:pPr>
            <a:endParaRPr lang="en-US" dirty="0"/>
          </a:p>
          <a:p>
            <a:pPr lvl="1">
              <a:buFont typeface="Arial" panose="020B0604020202020204" pitchFamily="34" charset="0"/>
              <a:buChar char="•"/>
            </a:pPr>
            <a:r>
              <a:rPr lang="en-GB" dirty="0" err="1"/>
              <a:t>FB_VisuXtsDiag</a:t>
            </a:r>
            <a:r>
              <a:rPr lang="en-US" dirty="0"/>
              <a:t> </a:t>
            </a:r>
            <a:br>
              <a:rPr lang="en-US" dirty="0"/>
            </a:br>
            <a:r>
              <a:rPr lang="en-US" dirty="0"/>
              <a:t>	collect all necessary  Information </a:t>
            </a:r>
            <a:br>
              <a:rPr lang="en-US" dirty="0"/>
            </a:br>
            <a:r>
              <a:rPr lang="en-US" dirty="0"/>
              <a:t>	from the XTS-Track</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r>
              <a:rPr lang="en-GB" dirty="0" err="1"/>
              <a:t>VI_XtsLib</a:t>
            </a:r>
            <a:br>
              <a:rPr lang="en-GB" dirty="0"/>
            </a:br>
            <a:r>
              <a:rPr lang="en-GB" dirty="0"/>
              <a:t>	display all </a:t>
            </a:r>
            <a:r>
              <a:rPr lang="en-US" dirty="0"/>
              <a:t>necessary  Information </a:t>
            </a:r>
            <a:br>
              <a:rPr lang="en-US" dirty="0"/>
            </a:br>
            <a:r>
              <a:rPr lang="en-US" dirty="0"/>
              <a:t>	from the XTS-Track </a:t>
            </a:r>
            <a:br>
              <a:rPr lang="en-US" dirty="0"/>
            </a:br>
            <a:r>
              <a:rPr lang="en-US" dirty="0"/>
              <a:t>	inside of a PLC-Visualization (templet)</a:t>
            </a:r>
            <a:endParaRPr lang="en-GB" dirty="0"/>
          </a:p>
        </p:txBody>
      </p:sp>
      <p:sp>
        <p:nvSpPr>
          <p:cNvPr id="4" name="Titel 3"/>
          <p:cNvSpPr>
            <a:spLocks noGrp="1"/>
          </p:cNvSpPr>
          <p:nvPr>
            <p:ph type="title"/>
          </p:nvPr>
        </p:nvSpPr>
        <p:spPr/>
        <p:txBody>
          <a:bodyPr/>
          <a:lstStyle/>
          <a:p>
            <a:pPr marL="457200" indent="-457200"/>
            <a:r>
              <a:rPr lang="en-GB" dirty="0"/>
              <a:t>XTS	XTS-Utility Library</a:t>
            </a: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4272" y="1378090"/>
            <a:ext cx="3373200" cy="1762878"/>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184" y="3573016"/>
            <a:ext cx="4078816" cy="3136071"/>
          </a:xfrm>
          <a:prstGeom prst="rect">
            <a:avLst/>
          </a:prstGeom>
        </p:spPr>
      </p:pic>
      <p:sp>
        <p:nvSpPr>
          <p:cNvPr id="6" name="Textfeld 5">
            <a:extLst>
              <a:ext uri="{FF2B5EF4-FFF2-40B4-BE49-F238E27FC236}">
                <a16:creationId xmlns:a16="http://schemas.microsoft.com/office/drawing/2014/main" id="{7E205C94-B1F8-4F4C-846A-A80CC6785A3A}"/>
              </a:ext>
            </a:extLst>
          </p:cNvPr>
          <p:cNvSpPr txBox="1"/>
          <p:nvPr/>
        </p:nvSpPr>
        <p:spPr>
          <a:xfrm rot="20200446">
            <a:off x="2298924" y="2798807"/>
            <a:ext cx="7225588" cy="861774"/>
          </a:xfrm>
          <a:prstGeom prst="rect">
            <a:avLst/>
          </a:prstGeom>
          <a:noFill/>
        </p:spPr>
        <p:txBody>
          <a:bodyPr wrap="square" rtlCol="0" anchor="ctr">
            <a:spAutoFit/>
          </a:bodyPr>
          <a:lstStyle/>
          <a:p>
            <a:pPr algn="ctr"/>
            <a:r>
              <a:rPr lang="de-DE" sz="5000" b="1" dirty="0">
                <a:solidFill>
                  <a:schemeClr val="bg1">
                    <a:lumMod val="50000"/>
                    <a:alpha val="50000"/>
                  </a:schemeClr>
                </a:solidFill>
              </a:rPr>
              <a:t>Coming </a:t>
            </a:r>
            <a:r>
              <a:rPr lang="de-DE" sz="5000" b="1" dirty="0" err="1">
                <a:solidFill>
                  <a:schemeClr val="bg1">
                    <a:lumMod val="50000"/>
                    <a:alpha val="50000"/>
                  </a:schemeClr>
                </a:solidFill>
              </a:rPr>
              <a:t>soon</a:t>
            </a:r>
            <a:endParaRPr lang="en-US" sz="5000" b="1" dirty="0">
              <a:solidFill>
                <a:schemeClr val="bg1">
                  <a:lumMod val="50000"/>
                  <a:alpha val="50000"/>
                </a:schemeClr>
              </a:solidFill>
            </a:endParaRPr>
          </a:p>
        </p:txBody>
      </p:sp>
    </p:spTree>
    <p:extLst>
      <p:ext uri="{BB962C8B-B14F-4D97-AF65-F5344CB8AC3E}">
        <p14:creationId xmlns:p14="http://schemas.microsoft.com/office/powerpoint/2010/main" val="258889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Grafi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0" y="4826574"/>
            <a:ext cx="5861888" cy="1770779"/>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773" y="2564905"/>
            <a:ext cx="4674941" cy="818425"/>
          </a:xfrm>
          <a:prstGeom prst="rect">
            <a:avLst/>
          </a:prstGeom>
        </p:spPr>
      </p:pic>
      <p:sp>
        <p:nvSpPr>
          <p:cNvPr id="7" name="Textplatzhalter 6"/>
          <p:cNvSpPr>
            <a:spLocks noGrp="1"/>
          </p:cNvSpPr>
          <p:nvPr>
            <p:ph type="body" sz="quarter" idx="15"/>
          </p:nvPr>
        </p:nvSpPr>
        <p:spPr/>
        <p:txBody>
          <a:bodyPr/>
          <a:lstStyle/>
          <a:p>
            <a:pPr marL="0" lvl="1" indent="0">
              <a:buNone/>
            </a:pPr>
            <a:r>
              <a:rPr lang="en-US" b="1" dirty="0" err="1"/>
              <a:t>FB_VisuXtsDiag</a:t>
            </a:r>
            <a:endParaRPr lang="en-US" b="1" dirty="0"/>
          </a:p>
          <a:p>
            <a:pPr marL="715962" lvl="2" indent="0">
              <a:buNone/>
            </a:pPr>
            <a:endParaRPr lang="en-US" dirty="0"/>
          </a:p>
          <a:p>
            <a:pPr lvl="1">
              <a:buFont typeface="Arial" panose="020B0604020202020204" pitchFamily="34" charset="0"/>
              <a:buChar char="•"/>
            </a:pPr>
            <a:r>
              <a:rPr lang="en-GB" dirty="0"/>
              <a:t>definition as </a:t>
            </a:r>
            <a:r>
              <a:rPr lang="en-GB" dirty="0" err="1"/>
              <a:t>GlobalVar</a:t>
            </a: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endParaRPr lang="en-GB" dirty="0"/>
          </a:p>
          <a:p>
            <a:pPr lvl="1">
              <a:buFont typeface="Arial" panose="020B0604020202020204" pitchFamily="34" charset="0"/>
              <a:buChar char="•"/>
            </a:pPr>
            <a:r>
              <a:rPr lang="en-GB" dirty="0" err="1"/>
              <a:t>cal</a:t>
            </a:r>
            <a:r>
              <a:rPr lang="en-GB" dirty="0"/>
              <a:t> in Main()</a:t>
            </a:r>
            <a:endParaRPr lang="en-US" dirty="0"/>
          </a:p>
        </p:txBody>
      </p:sp>
      <p:sp>
        <p:nvSpPr>
          <p:cNvPr id="4" name="Titel 3"/>
          <p:cNvSpPr>
            <a:spLocks noGrp="1"/>
          </p:cNvSpPr>
          <p:nvPr>
            <p:ph type="title"/>
          </p:nvPr>
        </p:nvSpPr>
        <p:spPr/>
        <p:txBody>
          <a:bodyPr/>
          <a:lstStyle/>
          <a:p>
            <a:pPr marL="457200" indent="-457200"/>
            <a:r>
              <a:rPr lang="en-GB" dirty="0"/>
              <a:t>XTS	XTS-Utility Library</a:t>
            </a:r>
          </a:p>
        </p:txBody>
      </p:sp>
      <p:grpSp>
        <p:nvGrpSpPr>
          <p:cNvPr id="3" name="Gruppieren 2"/>
          <p:cNvGrpSpPr>
            <a:grpSpLocks/>
          </p:cNvGrpSpPr>
          <p:nvPr/>
        </p:nvGrpSpPr>
        <p:grpSpPr>
          <a:xfrm>
            <a:off x="8465210" y="3168005"/>
            <a:ext cx="3636637" cy="3636000"/>
            <a:chOff x="7965314" y="4199935"/>
            <a:chExt cx="2675121" cy="2674646"/>
          </a:xfrm>
        </p:grpSpPr>
        <p:pic>
          <p:nvPicPr>
            <p:cNvPr id="12" name="Grafik 11"/>
            <p:cNvPicPr>
              <a:picLocks noChangeAspect="1"/>
            </p:cNvPicPr>
            <p:nvPr/>
          </p:nvPicPr>
          <p:blipFill rotWithShape="1">
            <a:blip r:embed="rId5">
              <a:extLst>
                <a:ext uri="{28A0092B-C50C-407E-A947-70E740481C1C}">
                  <a14:useLocalDpi xmlns:a14="http://schemas.microsoft.com/office/drawing/2010/main" val="0"/>
                </a:ext>
              </a:extLst>
            </a:blip>
            <a:srcRect t="39270" b="-474"/>
            <a:stretch/>
          </p:blipFill>
          <p:spPr>
            <a:xfrm>
              <a:off x="7965314" y="4199935"/>
              <a:ext cx="2675121" cy="2674646"/>
            </a:xfrm>
            <a:prstGeom prst="rect">
              <a:avLst/>
            </a:prstGeom>
          </p:spPr>
        </p:pic>
        <p:sp>
          <p:nvSpPr>
            <p:cNvPr id="13" name="Rechteck 12"/>
            <p:cNvSpPr/>
            <p:nvPr/>
          </p:nvSpPr>
          <p:spPr>
            <a:xfrm>
              <a:off x="8455798" y="5893038"/>
              <a:ext cx="1007347" cy="166880"/>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pic>
        <p:nvPicPr>
          <p:cNvPr id="9" name="Grafik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4272" y="1378090"/>
            <a:ext cx="3373200" cy="1762878"/>
          </a:xfrm>
          <a:prstGeom prst="rect">
            <a:avLst/>
          </a:prstGeom>
        </p:spPr>
      </p:pic>
    </p:spTree>
    <p:extLst>
      <p:ext uri="{BB962C8B-B14F-4D97-AF65-F5344CB8AC3E}">
        <p14:creationId xmlns:p14="http://schemas.microsoft.com/office/powerpoint/2010/main" val="572453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platzhalter 6"/>
          <p:cNvSpPr>
            <a:spLocks noGrp="1"/>
          </p:cNvSpPr>
          <p:nvPr>
            <p:ph type="body" sz="quarter" idx="15"/>
          </p:nvPr>
        </p:nvSpPr>
        <p:spPr/>
        <p:txBody>
          <a:bodyPr/>
          <a:lstStyle/>
          <a:p>
            <a:pPr marL="0" lvl="1" indent="0">
              <a:buNone/>
            </a:pPr>
            <a:r>
              <a:rPr lang="en-US" b="1" dirty="0"/>
              <a:t>VI_XtsLib</a:t>
            </a:r>
          </a:p>
          <a:p>
            <a:pPr marL="715962" lvl="2" indent="0">
              <a:buNone/>
            </a:pPr>
            <a:endParaRPr lang="en-US" dirty="0"/>
          </a:p>
          <a:p>
            <a:pPr lvl="1">
              <a:buFont typeface="Arial" panose="020B0604020202020204" pitchFamily="34" charset="0"/>
              <a:buChar char="•"/>
            </a:pPr>
            <a:r>
              <a:rPr lang="en-GB" dirty="0"/>
              <a:t>create in an </a:t>
            </a:r>
            <a:r>
              <a:rPr lang="en-US" dirty="0"/>
              <a:t>PLC-Visualization</a:t>
            </a:r>
            <a:endParaRPr lang="en-GB"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p:txBody>
      </p:sp>
      <p:sp>
        <p:nvSpPr>
          <p:cNvPr id="4" name="Titel 3"/>
          <p:cNvSpPr>
            <a:spLocks noGrp="1"/>
          </p:cNvSpPr>
          <p:nvPr>
            <p:ph type="title"/>
          </p:nvPr>
        </p:nvSpPr>
        <p:spPr/>
        <p:txBody>
          <a:bodyPr/>
          <a:lstStyle/>
          <a:p>
            <a:pPr marL="457200" indent="-457200"/>
            <a:r>
              <a:rPr lang="en-GB" dirty="0"/>
              <a:t>XTS	XTS-Utility Library</a:t>
            </a:r>
          </a:p>
        </p:txBody>
      </p:sp>
      <p:pic>
        <p:nvPicPr>
          <p:cNvPr id="12" name="Grafik 11"/>
          <p:cNvPicPr>
            <a:picLocks noChangeAspect="1"/>
          </p:cNvPicPr>
          <p:nvPr/>
        </p:nvPicPr>
        <p:blipFill rotWithShape="1">
          <a:blip r:embed="rId3">
            <a:extLst>
              <a:ext uri="{28A0092B-C50C-407E-A947-70E740481C1C}">
                <a14:useLocalDpi xmlns:a14="http://schemas.microsoft.com/office/drawing/2010/main" val="0"/>
              </a:ext>
            </a:extLst>
          </a:blip>
          <a:srcRect t="51746" b="278"/>
          <a:stretch/>
        </p:blipFill>
        <p:spPr>
          <a:xfrm>
            <a:off x="8257298" y="3960000"/>
            <a:ext cx="3675302" cy="2880000"/>
          </a:xfrm>
          <a:prstGeom prst="rect">
            <a:avLst/>
          </a:prstGeom>
        </p:spPr>
      </p:pic>
      <p:sp>
        <p:nvSpPr>
          <p:cNvPr id="13" name="Rechteck 12"/>
          <p:cNvSpPr>
            <a:spLocks noChangeAspect="1"/>
          </p:cNvSpPr>
          <p:nvPr/>
        </p:nvSpPr>
        <p:spPr>
          <a:xfrm>
            <a:off x="8484982" y="5739463"/>
            <a:ext cx="1499450" cy="229273"/>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199" y="1090799"/>
            <a:ext cx="4078800" cy="3136058"/>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5520" y="2447987"/>
            <a:ext cx="6273556" cy="4392013"/>
          </a:xfrm>
          <a:prstGeom prst="rect">
            <a:avLst/>
          </a:prstGeom>
        </p:spPr>
      </p:pic>
      <p:sp>
        <p:nvSpPr>
          <p:cNvPr id="14" name="Rechteck 13"/>
          <p:cNvSpPr/>
          <p:nvPr/>
        </p:nvSpPr>
        <p:spPr>
          <a:xfrm>
            <a:off x="6276081" y="5277559"/>
            <a:ext cx="1007347" cy="166880"/>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cxnSp>
        <p:nvCxnSpPr>
          <p:cNvPr id="15" name="Gerade Verbindung mit Pfeil 14"/>
          <p:cNvCxnSpPr>
            <a:stCxn id="14" idx="0"/>
          </p:cNvCxnSpPr>
          <p:nvPr/>
        </p:nvCxnSpPr>
        <p:spPr>
          <a:xfrm flipH="1" flipV="1">
            <a:off x="4223792" y="3933057"/>
            <a:ext cx="2555962" cy="1344503"/>
          </a:xfrm>
          <a:prstGeom prst="straightConnector1">
            <a:avLst/>
          </a:prstGeom>
          <a:ln w="3175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033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Bildplatzhalter 9"/>
          <p:cNvSpPr>
            <a:spLocks noGrp="1"/>
          </p:cNvSpPr>
          <p:nvPr>
            <p:ph type="pic" sz="quarter" idx="16"/>
          </p:nvPr>
        </p:nvSpPr>
        <p:spPr/>
      </p:sp>
      <p:sp>
        <p:nvSpPr>
          <p:cNvPr id="9" name="Bildplatzhalter 8"/>
          <p:cNvSpPr>
            <a:spLocks noGrp="1"/>
          </p:cNvSpPr>
          <p:nvPr>
            <p:ph type="pic" sz="quarter" idx="14"/>
          </p:nvPr>
        </p:nvSpPr>
        <p:spPr/>
      </p:sp>
      <p:sp>
        <p:nvSpPr>
          <p:cNvPr id="7" name="Textplatzhalter 6"/>
          <p:cNvSpPr>
            <a:spLocks noGrp="1"/>
          </p:cNvSpPr>
          <p:nvPr>
            <p:ph type="body" sz="quarter" idx="15"/>
          </p:nvPr>
        </p:nvSpPr>
        <p:spPr/>
        <p:txBody>
          <a:bodyPr/>
          <a:lstStyle/>
          <a:p>
            <a:pPr marL="342900" lvl="1" indent="-342900">
              <a:buFont typeface="Wingdings" panose="05000000000000000000" pitchFamily="2" charset="2"/>
              <a:buChar char="§"/>
            </a:pPr>
            <a:r>
              <a:rPr lang="en-US" b="1" dirty="0"/>
              <a:t>VI_XtsLib</a:t>
            </a:r>
          </a:p>
          <a:p>
            <a:pPr marL="715962" lvl="2" indent="0">
              <a:buNone/>
            </a:pPr>
            <a:endParaRPr lang="en-US"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p:txBody>
      </p:sp>
      <p:sp>
        <p:nvSpPr>
          <p:cNvPr id="4" name="Titel 3"/>
          <p:cNvSpPr>
            <a:spLocks noGrp="1"/>
          </p:cNvSpPr>
          <p:nvPr>
            <p:ph type="title"/>
          </p:nvPr>
        </p:nvSpPr>
        <p:spPr/>
        <p:txBody>
          <a:bodyPr/>
          <a:lstStyle/>
          <a:p>
            <a:pPr marL="457200" indent="-457200"/>
            <a:r>
              <a:rPr lang="en-GB" dirty="0"/>
              <a:t>XTS	XTS-Utility Library</a:t>
            </a: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03" y="1916832"/>
            <a:ext cx="7206593" cy="792088"/>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36" y="4797152"/>
            <a:ext cx="2524477" cy="1940990"/>
          </a:xfrm>
          <a:prstGeom prst="rect">
            <a:avLst/>
          </a:prstGeom>
        </p:spPr>
      </p:pic>
      <p:pic>
        <p:nvPicPr>
          <p:cNvPr id="11" name="Grafik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45" y="3833936"/>
            <a:ext cx="2524477" cy="1940990"/>
          </a:xfrm>
          <a:prstGeom prst="rect">
            <a:avLst/>
          </a:prstGeom>
        </p:spPr>
      </p:pic>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3512" y="2859621"/>
            <a:ext cx="2524477" cy="1940990"/>
          </a:xfrm>
          <a:prstGeom prst="rect">
            <a:avLst/>
          </a:prstGeom>
        </p:spPr>
      </p:pic>
      <p:pic>
        <p:nvPicPr>
          <p:cNvPr id="14" name="Grafik 13"/>
          <p:cNvPicPr>
            <a:picLocks noChangeAspect="1"/>
          </p:cNvPicPr>
          <p:nvPr/>
        </p:nvPicPr>
        <p:blipFill rotWithShape="1">
          <a:blip r:embed="rId7">
            <a:extLst>
              <a:ext uri="{28A0092B-C50C-407E-A947-70E740481C1C}">
                <a14:useLocalDpi xmlns:a14="http://schemas.microsoft.com/office/drawing/2010/main" val="0"/>
              </a:ext>
            </a:extLst>
          </a:blip>
          <a:srcRect t="51746" b="278"/>
          <a:stretch/>
        </p:blipFill>
        <p:spPr>
          <a:xfrm>
            <a:off x="8257298" y="3960000"/>
            <a:ext cx="3675302" cy="2880000"/>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199" y="1090799"/>
            <a:ext cx="4078800" cy="3136058"/>
          </a:xfrm>
          <a:prstGeom prst="rect">
            <a:avLst/>
          </a:prstGeom>
        </p:spPr>
      </p:pic>
      <p:pic>
        <p:nvPicPr>
          <p:cNvPr id="21" name="Grafik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8813" y="4915210"/>
            <a:ext cx="2524477" cy="1940990"/>
          </a:xfrm>
          <a:prstGeom prst="rect">
            <a:avLst/>
          </a:prstGeom>
        </p:spPr>
      </p:pic>
      <p:pic>
        <p:nvPicPr>
          <p:cNvPr id="22" name="Grafik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0901" y="3951994"/>
            <a:ext cx="2524477" cy="1940990"/>
          </a:xfrm>
          <a:prstGeom prst="rect">
            <a:avLst/>
          </a:prstGeom>
        </p:spPr>
      </p:pic>
      <p:pic>
        <p:nvPicPr>
          <p:cNvPr id="5" name="Grafik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61088" y="2984958"/>
            <a:ext cx="2524477" cy="1940990"/>
          </a:xfrm>
          <a:prstGeom prst="rect">
            <a:avLst/>
          </a:prstGeom>
        </p:spPr>
      </p:pic>
    </p:spTree>
    <p:extLst>
      <p:ext uri="{BB962C8B-B14F-4D97-AF65-F5344CB8AC3E}">
        <p14:creationId xmlns:p14="http://schemas.microsoft.com/office/powerpoint/2010/main" val="1375881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r>
              <a:rPr lang="en-GB" kern="0" dirty="0"/>
              <a:t>PLC-Library XTS</a:t>
            </a:r>
            <a:endParaRPr lang="en-GB" dirty="0"/>
          </a:p>
          <a:p>
            <a:pPr marL="457200" indent="-457200">
              <a:buFont typeface="+mj-lt"/>
              <a:buAutoNum type="arabicPeriod"/>
            </a:pPr>
            <a:r>
              <a:rPr lang="en-US" dirty="0"/>
              <a:t>AXIS_REF</a:t>
            </a:r>
          </a:p>
          <a:p>
            <a:pPr marL="457200" indent="-457200">
              <a:buFont typeface="+mj-lt"/>
              <a:buAutoNum type="arabicPeriod"/>
            </a:pPr>
            <a:r>
              <a:rPr lang="en-GB" dirty="0"/>
              <a:t>XTS-Utility Library</a:t>
            </a:r>
          </a:p>
          <a:p>
            <a:pPr marL="457200" indent="-457200">
              <a:buFont typeface="+mj-lt"/>
              <a:buAutoNum type="arabicPeriod"/>
            </a:pPr>
            <a:r>
              <a:rPr lang="en-GB" b="1" dirty="0"/>
              <a:t>PLC </a:t>
            </a:r>
            <a:r>
              <a:rPr lang="en-GB" b="1" dirty="0" err="1"/>
              <a:t>StartUp</a:t>
            </a:r>
            <a:r>
              <a:rPr lang="en-GB" b="1" dirty="0"/>
              <a:t> condition</a:t>
            </a:r>
          </a:p>
          <a:p>
            <a:pPr marL="457200" indent="-457200">
              <a:buFont typeface="+mj-lt"/>
              <a:buAutoNum type="arabicPeriod"/>
            </a:pPr>
            <a:r>
              <a:rPr lang="en-GB" dirty="0"/>
              <a:t>Mover1 detection </a:t>
            </a:r>
            <a:br>
              <a:rPr lang="en-GB" dirty="0"/>
            </a:br>
            <a:r>
              <a:rPr lang="en-GB" dirty="0"/>
              <a:t> via PLC</a:t>
            </a:r>
          </a:p>
          <a:p>
            <a:pPr marL="457200" indent="-457200">
              <a:buFont typeface="+mj-lt"/>
              <a:buAutoNum type="arabicPeriod"/>
            </a:pPr>
            <a:r>
              <a:rPr lang="en-GB" dirty="0"/>
              <a:t>Overview TF5400 </a:t>
            </a:r>
            <a:r>
              <a:rPr lang="en-GB" sz="2000" dirty="0"/>
              <a:t>Collision Avoidance (CA)</a:t>
            </a:r>
          </a:p>
          <a:p>
            <a:pPr marL="457200" indent="-457200">
              <a:buFont typeface="+mj-lt"/>
              <a:buAutoNum type="arabicPeriod"/>
            </a:pPr>
            <a:r>
              <a:rPr lang="en-GB" dirty="0"/>
              <a:t>CA-Group Object</a:t>
            </a:r>
          </a:p>
          <a:p>
            <a:pPr marL="457200" indent="-457200">
              <a:buFont typeface="+mj-lt"/>
              <a:buAutoNum type="arabicPeriod"/>
            </a:pPr>
            <a:r>
              <a:rPr lang="en-GB" kern="0" dirty="0"/>
              <a:t>PLC-Library CA-Group</a:t>
            </a:r>
            <a:endParaRPr lang="en-GB" dirty="0"/>
          </a:p>
          <a:p>
            <a:pPr marL="457200" indent="-457200">
              <a:buFont typeface="+mj-lt"/>
              <a:buAutoNum type="arabicPeriod"/>
            </a:pPr>
            <a:r>
              <a:rPr lang="en-US" dirty="0"/>
              <a:t>AXES_GROUP_REF</a:t>
            </a:r>
            <a:endParaRPr lang="en-GB" dirty="0"/>
          </a:p>
          <a:p>
            <a:pPr marL="457200" indent="-457200">
              <a:buFont typeface="+mj-lt"/>
              <a:buAutoNum type="arabicPeriod"/>
            </a:pPr>
            <a:r>
              <a:rPr lang="en-GB" dirty="0"/>
              <a:t>CA-Group handling</a:t>
            </a:r>
          </a:p>
          <a:p>
            <a:pPr marL="457200" indent="-457200">
              <a:buFont typeface="+mj-lt"/>
              <a:buAutoNum type="arabicPeriod"/>
            </a:pPr>
            <a:r>
              <a:rPr lang="en-GB" dirty="0"/>
              <a:t>CA-Operation</a:t>
            </a:r>
          </a:p>
          <a:p>
            <a:pPr marL="0" indent="0">
              <a:buNone/>
            </a:pPr>
            <a:endParaRPr lang="en-US" dirty="0"/>
          </a:p>
        </p:txBody>
      </p:sp>
      <p:sp>
        <p:nvSpPr>
          <p:cNvPr id="4" name="Titel 3"/>
          <p:cNvSpPr>
            <a:spLocks noGrp="1"/>
          </p:cNvSpPr>
          <p:nvPr>
            <p:ph type="title"/>
          </p:nvPr>
        </p:nvSpPr>
        <p:spPr/>
        <p:txBody>
          <a:bodyPr/>
          <a:lstStyle/>
          <a:p>
            <a:r>
              <a:rPr lang="de-DE" dirty="0"/>
              <a:t>Agenda | XTS – </a:t>
            </a:r>
            <a:r>
              <a:rPr lang="en-CA" dirty="0"/>
              <a:t>PLC</a:t>
            </a:r>
            <a:endParaRPr lang="de-DE" dirty="0"/>
          </a:p>
        </p:txBody>
      </p:sp>
    </p:spTree>
    <p:extLst>
      <p:ext uri="{BB962C8B-B14F-4D97-AF65-F5344CB8AC3E}">
        <p14:creationId xmlns:p14="http://schemas.microsoft.com/office/powerpoint/2010/main" val="493604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b="15982"/>
          <a:stretch/>
        </p:blipFill>
        <p:spPr>
          <a:xfrm>
            <a:off x="9049773" y="1096084"/>
            <a:ext cx="3130826" cy="5761916"/>
          </a:xfrm>
          <a:prstGeom prst="rect">
            <a:avLst/>
          </a:prstGeom>
        </p:spPr>
      </p:pic>
      <p:sp>
        <p:nvSpPr>
          <p:cNvPr id="7" name="Textplatzhalter 6"/>
          <p:cNvSpPr>
            <a:spLocks noGrp="1"/>
          </p:cNvSpPr>
          <p:nvPr>
            <p:ph type="body" sz="quarter" idx="15"/>
          </p:nvPr>
        </p:nvSpPr>
        <p:spPr/>
        <p:txBody>
          <a:bodyPr/>
          <a:lstStyle/>
          <a:p>
            <a:r>
              <a:rPr lang="en-US" b="1" dirty="0"/>
              <a:t>XTS- Start Up Condition</a:t>
            </a:r>
            <a:endParaRPr lang="de-DE" b="1" dirty="0"/>
          </a:p>
          <a:p>
            <a:endParaRPr lang="en-US" sz="1800" dirty="0"/>
          </a:p>
          <a:p>
            <a:pPr lvl="1"/>
            <a:r>
              <a:rPr lang="en-US" dirty="0"/>
              <a:t>The XTS I/O Driver requires time to find all of the movers on the track. During this process the XTS Task will exceed its cycle time, preventing the PLC Task from running normally.</a:t>
            </a:r>
          </a:p>
          <a:p>
            <a:pPr lvl="1"/>
            <a:r>
              <a:rPr lang="en-US" dirty="0"/>
              <a:t>Therefore, the PLC program should not execute any logic until the XTS Task has successfully located all the configured movers</a:t>
            </a:r>
          </a:p>
          <a:p>
            <a:endParaRPr lang="en-GB" dirty="0"/>
          </a:p>
          <a:p>
            <a:endParaRPr lang="en-GB" dirty="0"/>
          </a:p>
          <a:p>
            <a:endParaRPr lang="en-GB" sz="1800" dirty="0"/>
          </a:p>
          <a:p>
            <a:endParaRPr lang="en-GB" sz="1800" dirty="0"/>
          </a:p>
        </p:txBody>
      </p:sp>
      <p:sp>
        <p:nvSpPr>
          <p:cNvPr id="4" name="Titel 3"/>
          <p:cNvSpPr>
            <a:spLocks noGrp="1"/>
          </p:cNvSpPr>
          <p:nvPr>
            <p:ph type="title"/>
          </p:nvPr>
        </p:nvSpPr>
        <p:spPr/>
        <p:txBody>
          <a:bodyPr/>
          <a:lstStyle/>
          <a:p>
            <a:r>
              <a:rPr lang="en-CA" dirty="0"/>
              <a:t>XTS 	PLC </a:t>
            </a:r>
            <a:r>
              <a:rPr lang="en-CA" dirty="0" err="1"/>
              <a:t>StartUp</a:t>
            </a:r>
            <a:r>
              <a:rPr lang="en-CA" dirty="0"/>
              <a:t> condition</a:t>
            </a:r>
          </a:p>
        </p:txBody>
      </p:sp>
      <p:sp>
        <p:nvSpPr>
          <p:cNvPr id="11" name="Rechteck 10"/>
          <p:cNvSpPr/>
          <p:nvPr/>
        </p:nvSpPr>
        <p:spPr>
          <a:xfrm>
            <a:off x="9049772" y="5036648"/>
            <a:ext cx="3005207" cy="221199"/>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9" name="Textfeld 8">
            <a:extLst>
              <a:ext uri="{FF2B5EF4-FFF2-40B4-BE49-F238E27FC236}">
                <a16:creationId xmlns:a16="http://schemas.microsoft.com/office/drawing/2014/main" id="{73C5C1AA-4778-425A-8AA7-EB7AE45FF401}"/>
              </a:ext>
            </a:extLst>
          </p:cNvPr>
          <p:cNvSpPr txBox="1"/>
          <p:nvPr/>
        </p:nvSpPr>
        <p:spPr>
          <a:xfrm>
            <a:off x="108000" y="4680000"/>
            <a:ext cx="8752380" cy="1569660"/>
          </a:xfrm>
          <a:prstGeom prst="rect">
            <a:avLst/>
          </a:prstGeom>
          <a:noFill/>
        </p:spPr>
        <p:txBody>
          <a:bodyPr wrap="square" rtlCol="0">
            <a:spAutoFit/>
          </a:bodyPr>
          <a:lstStyle/>
          <a:p>
            <a:r>
              <a:rPr lang="en-US" sz="1200" i="1" dirty="0">
                <a:solidFill>
                  <a:srgbClr val="3A8097"/>
                </a:solidFill>
                <a:latin typeface="Consolas" panose="020B0609020204030204" pitchFamily="49" charset="0"/>
              </a:rPr>
              <a:t>// Check if the position detection of the Movers has been completed.</a:t>
            </a:r>
            <a:endParaRPr lang="de-DE" sz="1200" i="1" dirty="0">
              <a:solidFill>
                <a:srgbClr val="3A8097"/>
              </a:solidFill>
              <a:latin typeface="Consolas" panose="020B0609020204030204" pitchFamily="49" charset="0"/>
            </a:endParaRPr>
          </a:p>
          <a:p>
            <a:pPr defTabSz="361950"/>
            <a:r>
              <a:rPr lang="de-DE" sz="1200" dirty="0">
                <a:solidFill>
                  <a:srgbClr val="3A8097"/>
                </a:solidFill>
                <a:latin typeface="Consolas" panose="020B0609020204030204" pitchFamily="49" charset="0"/>
              </a:rPr>
              <a:t>	</a:t>
            </a:r>
            <a:r>
              <a:rPr lang="de-DE" sz="1200" b="1" dirty="0">
                <a:solidFill>
                  <a:srgbClr val="0900CB"/>
                </a:solidFill>
                <a:latin typeface="Consolas" panose="020B0609020204030204" pitchFamily="49" charset="0"/>
              </a:rPr>
              <a:t>IF</a:t>
            </a:r>
            <a:r>
              <a:rPr lang="de-DE" sz="1200" b="1" dirty="0">
                <a:latin typeface="Consolas" panose="020B0609020204030204" pitchFamily="49" charset="0"/>
              </a:rPr>
              <a:t> </a:t>
            </a:r>
            <a:r>
              <a:rPr lang="de-DE" sz="1200" b="1" dirty="0">
                <a:solidFill>
                  <a:srgbClr val="0900CB"/>
                </a:solidFill>
                <a:latin typeface="Consolas" panose="020B0609020204030204" pitchFamily="49" charset="0"/>
              </a:rPr>
              <a:t>NOT</a:t>
            </a:r>
            <a:r>
              <a:rPr lang="de-DE" sz="1200" b="1" dirty="0">
                <a:latin typeface="Consolas" panose="020B0609020204030204" pitchFamily="49" charset="0"/>
              </a:rPr>
              <a:t> </a:t>
            </a:r>
            <a:r>
              <a:rPr lang="de-DE" sz="1200" dirty="0" err="1">
                <a:latin typeface="Consolas" panose="020B0609020204030204" pitchFamily="49" charset="0"/>
              </a:rPr>
              <a:t>fbXtsEnvironment.XpuTcIo</a:t>
            </a:r>
            <a:r>
              <a:rPr lang="de-DE" sz="1200" dirty="0">
                <a:latin typeface="Consolas" panose="020B0609020204030204" pitchFamily="49" charset="0"/>
              </a:rPr>
              <a:t>(</a:t>
            </a:r>
            <a:r>
              <a:rPr lang="de-DE" sz="1200" dirty="0">
                <a:solidFill>
                  <a:srgbClr val="9AA05D"/>
                </a:solidFill>
                <a:latin typeface="Consolas" panose="020B0609020204030204" pitchFamily="49" charset="0"/>
              </a:rPr>
              <a:t>1</a:t>
            </a:r>
            <a:r>
              <a:rPr lang="de-DE" sz="1200" dirty="0">
                <a:latin typeface="Consolas" panose="020B0609020204030204" pitchFamily="49" charset="0"/>
              </a:rPr>
              <a:t>).</a:t>
            </a:r>
            <a:r>
              <a:rPr lang="de-DE" sz="1200" dirty="0" err="1">
                <a:latin typeface="Consolas" panose="020B0609020204030204" pitchFamily="49" charset="0"/>
              </a:rPr>
              <a:t>GetAreAllPositionsValid</a:t>
            </a:r>
            <a:r>
              <a:rPr lang="de-DE" sz="1200" dirty="0">
                <a:latin typeface="Consolas" panose="020B0609020204030204" pitchFamily="49" charset="0"/>
              </a:rPr>
              <a:t>() </a:t>
            </a:r>
          </a:p>
          <a:p>
            <a:pPr defTabSz="361950"/>
            <a:r>
              <a:rPr lang="de-DE" sz="1200" b="1" dirty="0">
                <a:solidFill>
                  <a:srgbClr val="0900CB"/>
                </a:solidFill>
                <a:latin typeface="Consolas" panose="020B0609020204030204" pitchFamily="49" charset="0"/>
              </a:rPr>
              <a:t>		OR NOT </a:t>
            </a:r>
            <a:r>
              <a:rPr lang="de-DE" sz="1200" dirty="0" err="1">
                <a:latin typeface="Consolas" panose="020B0609020204030204" pitchFamily="49" charset="0"/>
              </a:rPr>
              <a:t>fbXtsEnvironment.XpuTcIo</a:t>
            </a:r>
            <a:r>
              <a:rPr lang="de-DE" sz="1200" dirty="0">
                <a:latin typeface="Consolas" panose="020B0609020204030204" pitchFamily="49" charset="0"/>
              </a:rPr>
              <a:t>(</a:t>
            </a:r>
            <a:r>
              <a:rPr lang="de-DE" sz="1200" dirty="0">
                <a:solidFill>
                  <a:srgbClr val="9AA05D"/>
                </a:solidFill>
                <a:latin typeface="Consolas" panose="020B0609020204030204" pitchFamily="49" charset="0"/>
              </a:rPr>
              <a:t>1</a:t>
            </a:r>
            <a:r>
              <a:rPr lang="de-DE" sz="1200" dirty="0">
                <a:latin typeface="Consolas" panose="020B0609020204030204" pitchFamily="49" charset="0"/>
              </a:rPr>
              <a:t>).</a:t>
            </a:r>
            <a:r>
              <a:rPr lang="de-DE" sz="1200" dirty="0" err="1">
                <a:latin typeface="Consolas" panose="020B0609020204030204" pitchFamily="49" charset="0"/>
              </a:rPr>
              <a:t>GetIsTeachingValid</a:t>
            </a:r>
            <a:r>
              <a:rPr lang="de-DE" sz="1200" dirty="0">
                <a:latin typeface="Consolas" panose="020B0609020204030204" pitchFamily="49" charset="0"/>
              </a:rPr>
              <a:t>()</a:t>
            </a:r>
          </a:p>
          <a:p>
            <a:pPr defTabSz="361950"/>
            <a:r>
              <a:rPr lang="de-DE" sz="1200" b="1" dirty="0">
                <a:solidFill>
                  <a:srgbClr val="0900CB"/>
                </a:solidFill>
                <a:latin typeface="Consolas" panose="020B0609020204030204" pitchFamily="49" charset="0"/>
              </a:rPr>
              <a:t>		OR NOT </a:t>
            </a:r>
            <a:r>
              <a:rPr lang="de-DE" sz="1200" dirty="0">
                <a:latin typeface="Consolas" panose="020B0609020204030204" pitchFamily="49" charset="0"/>
              </a:rPr>
              <a:t>( </a:t>
            </a:r>
            <a:r>
              <a:rPr lang="de-DE" sz="1200" dirty="0" err="1">
                <a:latin typeface="Consolas" panose="020B0609020204030204" pitchFamily="49" charset="0"/>
              </a:rPr>
              <a:t>fbXtsEnvironment.XpuTcIo</a:t>
            </a:r>
            <a:r>
              <a:rPr lang="de-DE" sz="1200" dirty="0">
                <a:latin typeface="Consolas" panose="020B0609020204030204" pitchFamily="49" charset="0"/>
              </a:rPr>
              <a:t>(</a:t>
            </a:r>
            <a:r>
              <a:rPr lang="de-DE" sz="1200" dirty="0">
                <a:solidFill>
                  <a:srgbClr val="9AA05D"/>
                </a:solidFill>
                <a:latin typeface="Consolas" panose="020B0609020204030204" pitchFamily="49" charset="0"/>
              </a:rPr>
              <a:t>1</a:t>
            </a:r>
            <a:r>
              <a:rPr lang="de-DE" sz="1200" dirty="0">
                <a:latin typeface="Consolas" panose="020B0609020204030204" pitchFamily="49" charset="0"/>
              </a:rPr>
              <a:t>).</a:t>
            </a:r>
            <a:r>
              <a:rPr lang="de-DE" sz="1200" dirty="0" err="1">
                <a:latin typeface="Consolas" panose="020B0609020204030204" pitchFamily="49" charset="0"/>
              </a:rPr>
              <a:t>GetDetectedMoverCount</a:t>
            </a:r>
            <a:r>
              <a:rPr lang="de-DE" sz="1200" dirty="0">
                <a:latin typeface="Consolas" panose="020B0609020204030204" pitchFamily="49" charset="0"/>
              </a:rPr>
              <a:t>() = </a:t>
            </a:r>
          </a:p>
          <a:p>
            <a:pPr defTabSz="361950"/>
            <a:r>
              <a:rPr lang="de-DE" sz="1200" dirty="0">
                <a:latin typeface="Consolas" panose="020B0609020204030204" pitchFamily="49" charset="0"/>
              </a:rPr>
              <a:t>					</a:t>
            </a:r>
            <a:r>
              <a:rPr lang="de-DE" sz="1200" dirty="0" err="1">
                <a:latin typeface="Consolas" panose="020B0609020204030204" pitchFamily="49" charset="0"/>
              </a:rPr>
              <a:t>fbXtsEnvironment.XpuTcIo</a:t>
            </a:r>
            <a:r>
              <a:rPr lang="de-DE" sz="1200" dirty="0">
                <a:latin typeface="Consolas" panose="020B0609020204030204" pitchFamily="49" charset="0"/>
              </a:rPr>
              <a:t>(</a:t>
            </a:r>
            <a:r>
              <a:rPr lang="de-DE" sz="1200" dirty="0">
                <a:solidFill>
                  <a:srgbClr val="9AA05D"/>
                </a:solidFill>
                <a:latin typeface="Consolas" panose="020B0609020204030204" pitchFamily="49" charset="0"/>
              </a:rPr>
              <a:t>1</a:t>
            </a:r>
            <a:r>
              <a:rPr lang="de-DE" sz="1200" dirty="0">
                <a:latin typeface="Consolas" panose="020B0609020204030204" pitchFamily="49" charset="0"/>
              </a:rPr>
              <a:t>).</a:t>
            </a:r>
            <a:r>
              <a:rPr lang="de-DE" sz="1200" dirty="0" err="1">
                <a:latin typeface="Consolas" panose="020B0609020204030204" pitchFamily="49" charset="0"/>
              </a:rPr>
              <a:t>GetExpectedMoverCount</a:t>
            </a:r>
            <a:r>
              <a:rPr lang="de-DE" sz="1200" dirty="0">
                <a:latin typeface="Consolas" panose="020B0609020204030204" pitchFamily="49" charset="0"/>
              </a:rPr>
              <a:t>() )	</a:t>
            </a:r>
            <a:r>
              <a:rPr lang="de-DE" sz="1200" b="1" dirty="0">
                <a:solidFill>
                  <a:srgbClr val="0900CB"/>
                </a:solidFill>
                <a:latin typeface="Consolas" panose="020B0609020204030204" pitchFamily="49" charset="0"/>
              </a:rPr>
              <a:t>THEN</a:t>
            </a:r>
          </a:p>
          <a:p>
            <a:pPr defTabSz="314325"/>
            <a:r>
              <a:rPr lang="de-DE" sz="1200" dirty="0">
                <a:latin typeface="Consolas" panose="020B0609020204030204" pitchFamily="49" charset="0"/>
              </a:rPr>
              <a:t>		</a:t>
            </a:r>
            <a:r>
              <a:rPr lang="en-US" sz="1200" i="1" dirty="0">
                <a:solidFill>
                  <a:srgbClr val="3A8097"/>
                </a:solidFill>
                <a:latin typeface="Consolas" panose="020B0609020204030204" pitchFamily="49" charset="0"/>
              </a:rPr>
              <a:t>// If not all Mover positions are valid, do not process any further.</a:t>
            </a:r>
            <a:endParaRPr lang="de-DE" sz="1200" i="1" dirty="0">
              <a:solidFill>
                <a:srgbClr val="3A8097"/>
              </a:solidFill>
              <a:latin typeface="Consolas" panose="020B0609020204030204" pitchFamily="49" charset="0"/>
            </a:endParaRPr>
          </a:p>
          <a:p>
            <a:pPr defTabSz="628650"/>
            <a:r>
              <a:rPr lang="de-DE" sz="1200" dirty="0">
                <a:latin typeface="Consolas" panose="020B0609020204030204" pitchFamily="49" charset="0"/>
              </a:rPr>
              <a:t>	</a:t>
            </a:r>
            <a:r>
              <a:rPr lang="de-DE" sz="1200" b="1" dirty="0">
                <a:solidFill>
                  <a:srgbClr val="0900CB"/>
                </a:solidFill>
                <a:latin typeface="Consolas" panose="020B0609020204030204" pitchFamily="49" charset="0"/>
              </a:rPr>
              <a:t>RETURN</a:t>
            </a:r>
            <a:r>
              <a:rPr lang="de-DE" sz="1200" dirty="0">
                <a:latin typeface="Consolas" panose="020B0609020204030204" pitchFamily="49" charset="0"/>
              </a:rPr>
              <a:t>;</a:t>
            </a:r>
          </a:p>
          <a:p>
            <a:pPr defTabSz="361950"/>
            <a:r>
              <a:rPr lang="de-DE" sz="1200" dirty="0">
                <a:latin typeface="Consolas" panose="020B0609020204030204" pitchFamily="49" charset="0"/>
              </a:rPr>
              <a:t>	</a:t>
            </a:r>
            <a:r>
              <a:rPr lang="de-DE" sz="1200" b="1" dirty="0">
                <a:solidFill>
                  <a:srgbClr val="0900CB"/>
                </a:solidFill>
                <a:latin typeface="Consolas" panose="020B0609020204030204" pitchFamily="49" charset="0"/>
              </a:rPr>
              <a:t>END_IF</a:t>
            </a:r>
          </a:p>
        </p:txBody>
      </p:sp>
    </p:spTree>
    <p:extLst>
      <p:ext uri="{BB962C8B-B14F-4D97-AF65-F5344CB8AC3E}">
        <p14:creationId xmlns:p14="http://schemas.microsoft.com/office/powerpoint/2010/main" val="310472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CF8A889-FB9F-4B0A-9E7E-4DE510A13ED8}"/>
              </a:ext>
            </a:extLst>
          </p:cNvPr>
          <p:cNvPicPr>
            <a:picLocks noChangeAspect="1"/>
          </p:cNvPicPr>
          <p:nvPr/>
        </p:nvPicPr>
        <p:blipFill rotWithShape="1">
          <a:blip r:embed="rId3"/>
          <a:srcRect r="4651" b="14581"/>
          <a:stretch/>
        </p:blipFill>
        <p:spPr>
          <a:xfrm>
            <a:off x="9013677" y="1106449"/>
            <a:ext cx="3178323" cy="5751551"/>
          </a:xfrm>
          <a:prstGeom prst="rect">
            <a:avLst/>
          </a:prstGeom>
        </p:spPr>
      </p:pic>
      <p:pic>
        <p:nvPicPr>
          <p:cNvPr id="8" name="Grafik 7">
            <a:extLst>
              <a:ext uri="{FF2B5EF4-FFF2-40B4-BE49-F238E27FC236}">
                <a16:creationId xmlns:a16="http://schemas.microsoft.com/office/drawing/2014/main" id="{8B1D2F4F-BB67-4AD5-B2A5-69F37FA8231E}"/>
              </a:ext>
            </a:extLst>
          </p:cNvPr>
          <p:cNvPicPr>
            <a:picLocks noChangeAspect="1"/>
          </p:cNvPicPr>
          <p:nvPr/>
        </p:nvPicPr>
        <p:blipFill rotWithShape="1">
          <a:blip r:embed="rId4"/>
          <a:srcRect t="4400" r="24246" b="24146"/>
          <a:stretch/>
        </p:blipFill>
        <p:spPr>
          <a:xfrm>
            <a:off x="6096000" y="4149080"/>
            <a:ext cx="6096000" cy="2708920"/>
          </a:xfrm>
          <a:prstGeom prst="rect">
            <a:avLst/>
          </a:prstGeom>
        </p:spPr>
      </p:pic>
      <p:sp>
        <p:nvSpPr>
          <p:cNvPr id="7" name="Textplatzhalter 6"/>
          <p:cNvSpPr>
            <a:spLocks noGrp="1"/>
          </p:cNvSpPr>
          <p:nvPr>
            <p:ph type="body" sz="quarter" idx="15"/>
          </p:nvPr>
        </p:nvSpPr>
        <p:spPr/>
        <p:txBody>
          <a:bodyPr/>
          <a:lstStyle/>
          <a:p>
            <a:pPr marL="0" indent="0">
              <a:buNone/>
            </a:pPr>
            <a:r>
              <a:rPr lang="en-US" b="1" dirty="0"/>
              <a:t>XTS- </a:t>
            </a:r>
            <a:r>
              <a:rPr lang="en-US" b="1" dirty="0" err="1"/>
              <a:t>StartUp</a:t>
            </a:r>
            <a:r>
              <a:rPr lang="en-US" b="1" dirty="0"/>
              <a:t> Delay</a:t>
            </a:r>
            <a:endParaRPr lang="de-DE" b="1" dirty="0"/>
          </a:p>
          <a:p>
            <a:endParaRPr lang="en-US" dirty="0"/>
          </a:p>
          <a:p>
            <a:r>
              <a:rPr lang="en-US" dirty="0"/>
              <a:t>The actual state of the XTS-System are shown in “Parameter (Online)” </a:t>
            </a:r>
            <a:br>
              <a:rPr lang="en-US" dirty="0"/>
            </a:br>
            <a:r>
              <a:rPr lang="en-US" dirty="0"/>
              <a:t>for e.g.:</a:t>
            </a:r>
          </a:p>
          <a:p>
            <a:pPr lvl="1"/>
            <a:r>
              <a:rPr lang="en-US" dirty="0" err="1"/>
              <a:t>AreAllPositionsValid</a:t>
            </a:r>
            <a:r>
              <a:rPr lang="en-US" dirty="0"/>
              <a:t>	</a:t>
            </a:r>
          </a:p>
          <a:p>
            <a:pPr lvl="1"/>
            <a:r>
              <a:rPr lang="en-US" dirty="0" err="1"/>
              <a:t>DetectionCycleCount</a:t>
            </a:r>
            <a:r>
              <a:rPr lang="en-US" dirty="0"/>
              <a:t>	</a:t>
            </a:r>
          </a:p>
          <a:p>
            <a:pPr lvl="1"/>
            <a:r>
              <a:rPr lang="en-US" dirty="0" err="1"/>
              <a:t>DetectedMoverCount</a:t>
            </a:r>
            <a:r>
              <a:rPr lang="en-US" dirty="0"/>
              <a:t>	</a:t>
            </a:r>
          </a:p>
          <a:p>
            <a:pPr lvl="1"/>
            <a:r>
              <a:rPr lang="en-US" dirty="0" err="1"/>
              <a:t>ExpectedMoverCount</a:t>
            </a:r>
            <a:r>
              <a:rPr lang="en-US" dirty="0"/>
              <a:t>	</a:t>
            </a:r>
          </a:p>
          <a:p>
            <a:pPr lvl="1"/>
            <a:r>
              <a:rPr lang="en-US" dirty="0" err="1"/>
              <a:t>ScannedModuleCount</a:t>
            </a:r>
            <a:r>
              <a:rPr lang="en-US" dirty="0"/>
              <a:t>	</a:t>
            </a:r>
          </a:p>
          <a:p>
            <a:endParaRPr lang="en-US" dirty="0"/>
          </a:p>
          <a:p>
            <a:endParaRPr lang="en-US" dirty="0"/>
          </a:p>
          <a:p>
            <a:endParaRPr lang="en-US" dirty="0"/>
          </a:p>
          <a:p>
            <a:endParaRPr lang="en-GB" sz="1800" dirty="0"/>
          </a:p>
          <a:p>
            <a:endParaRPr lang="en-GB" sz="1800" dirty="0"/>
          </a:p>
          <a:p>
            <a:endParaRPr lang="en-GB" sz="1800" dirty="0"/>
          </a:p>
        </p:txBody>
      </p:sp>
      <p:sp>
        <p:nvSpPr>
          <p:cNvPr id="4" name="Titel 3"/>
          <p:cNvSpPr>
            <a:spLocks noGrp="1"/>
          </p:cNvSpPr>
          <p:nvPr>
            <p:ph type="title"/>
          </p:nvPr>
        </p:nvSpPr>
        <p:spPr/>
        <p:txBody>
          <a:bodyPr/>
          <a:lstStyle/>
          <a:p>
            <a:r>
              <a:rPr lang="en-CA" dirty="0"/>
              <a:t>XTS 	PLC </a:t>
            </a:r>
            <a:r>
              <a:rPr lang="en-CA" dirty="0" err="1"/>
              <a:t>StartUp</a:t>
            </a:r>
            <a:r>
              <a:rPr lang="en-CA" dirty="0"/>
              <a:t> Delay</a:t>
            </a:r>
          </a:p>
        </p:txBody>
      </p:sp>
      <p:cxnSp>
        <p:nvCxnSpPr>
          <p:cNvPr id="14" name="Gerade Verbindung mit Pfeil 13"/>
          <p:cNvCxnSpPr>
            <a:cxnSpLocks/>
          </p:cNvCxnSpPr>
          <p:nvPr/>
        </p:nvCxnSpPr>
        <p:spPr>
          <a:xfrm flipH="1">
            <a:off x="8040216" y="3429000"/>
            <a:ext cx="1368152" cy="792088"/>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725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0" y="1893755"/>
            <a:ext cx="6096000" cy="629367"/>
          </a:xfrm>
        </p:spPr>
        <p:txBody>
          <a:bodyPr/>
          <a:lstStyle/>
          <a:p>
            <a:r>
              <a:rPr lang="de-DE" dirty="0"/>
              <a:t>XTS – </a:t>
            </a:r>
            <a:r>
              <a:rPr lang="en-CA" dirty="0"/>
              <a:t>PLC</a:t>
            </a:r>
            <a:endParaRPr lang="de-DE" dirty="0"/>
          </a:p>
        </p:txBody>
      </p:sp>
    </p:spTree>
    <p:extLst>
      <p:ext uri="{BB962C8B-B14F-4D97-AF65-F5344CB8AC3E}">
        <p14:creationId xmlns:p14="http://schemas.microsoft.com/office/powerpoint/2010/main" val="2735944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r>
              <a:rPr lang="en-GB" kern="0" dirty="0"/>
              <a:t>PLC-Library XTS</a:t>
            </a:r>
            <a:endParaRPr lang="en-GB" dirty="0"/>
          </a:p>
          <a:p>
            <a:pPr marL="457200" indent="-457200">
              <a:buFont typeface="+mj-lt"/>
              <a:buAutoNum type="arabicPeriod"/>
            </a:pPr>
            <a:r>
              <a:rPr lang="en-US" dirty="0"/>
              <a:t>AXIS_REF</a:t>
            </a:r>
          </a:p>
          <a:p>
            <a:pPr marL="457200" indent="-457200">
              <a:buFont typeface="+mj-lt"/>
              <a:buAutoNum type="arabicPeriod"/>
            </a:pPr>
            <a:r>
              <a:rPr lang="en-GB" dirty="0"/>
              <a:t>XTS-Utility Library</a:t>
            </a:r>
          </a:p>
          <a:p>
            <a:pPr marL="457200" indent="-457200">
              <a:buFont typeface="+mj-lt"/>
              <a:buAutoNum type="arabicPeriod"/>
            </a:pPr>
            <a:r>
              <a:rPr lang="en-GB" dirty="0"/>
              <a:t>PLC </a:t>
            </a:r>
            <a:r>
              <a:rPr lang="en-GB" dirty="0" err="1"/>
              <a:t>StartUp</a:t>
            </a:r>
            <a:r>
              <a:rPr lang="en-GB" dirty="0"/>
              <a:t> condition</a:t>
            </a:r>
          </a:p>
          <a:p>
            <a:pPr marL="457200" indent="-457200">
              <a:buFont typeface="+mj-lt"/>
              <a:buAutoNum type="arabicPeriod"/>
            </a:pPr>
            <a:r>
              <a:rPr lang="en-GB" b="1" dirty="0"/>
              <a:t>Mover1 detection </a:t>
            </a:r>
            <a:br>
              <a:rPr lang="en-GB" b="1" dirty="0"/>
            </a:br>
            <a:r>
              <a:rPr lang="en-GB" b="1" dirty="0"/>
              <a:t> via PLC</a:t>
            </a:r>
          </a:p>
          <a:p>
            <a:pPr marL="457200" indent="-457200">
              <a:buFont typeface="+mj-lt"/>
              <a:buAutoNum type="arabicPeriod"/>
            </a:pPr>
            <a:r>
              <a:rPr lang="en-GB" dirty="0"/>
              <a:t>Overview TF5400 </a:t>
            </a:r>
            <a:r>
              <a:rPr lang="en-GB" sz="2000" dirty="0"/>
              <a:t>Collision Avoidance (CA)</a:t>
            </a:r>
          </a:p>
          <a:p>
            <a:pPr marL="457200" indent="-457200">
              <a:buFont typeface="+mj-lt"/>
              <a:buAutoNum type="arabicPeriod"/>
            </a:pPr>
            <a:r>
              <a:rPr lang="en-GB" dirty="0"/>
              <a:t>CA-Group Object</a:t>
            </a:r>
          </a:p>
          <a:p>
            <a:pPr marL="457200" indent="-457200">
              <a:buFont typeface="+mj-lt"/>
              <a:buAutoNum type="arabicPeriod"/>
            </a:pPr>
            <a:r>
              <a:rPr lang="en-GB" kern="0" dirty="0"/>
              <a:t>PLC-Library CA-Group</a:t>
            </a:r>
            <a:endParaRPr lang="en-GB" dirty="0"/>
          </a:p>
          <a:p>
            <a:pPr marL="457200" indent="-457200">
              <a:buFont typeface="+mj-lt"/>
              <a:buAutoNum type="arabicPeriod"/>
            </a:pPr>
            <a:r>
              <a:rPr lang="en-US" dirty="0"/>
              <a:t>AXES_GROUP_REF</a:t>
            </a:r>
            <a:endParaRPr lang="en-GB" dirty="0"/>
          </a:p>
          <a:p>
            <a:pPr marL="457200" indent="-457200">
              <a:buFont typeface="+mj-lt"/>
              <a:buAutoNum type="arabicPeriod"/>
            </a:pPr>
            <a:r>
              <a:rPr lang="en-GB" dirty="0"/>
              <a:t>CA-Group handling</a:t>
            </a:r>
          </a:p>
          <a:p>
            <a:pPr marL="457200" indent="-457200">
              <a:buFont typeface="+mj-lt"/>
              <a:buAutoNum type="arabicPeriod"/>
            </a:pPr>
            <a:r>
              <a:rPr lang="en-GB" dirty="0"/>
              <a:t>CA-Operation</a:t>
            </a:r>
          </a:p>
          <a:p>
            <a:pPr marL="0" indent="0">
              <a:buNone/>
            </a:pPr>
            <a:endParaRPr lang="en-US" dirty="0"/>
          </a:p>
        </p:txBody>
      </p:sp>
      <p:sp>
        <p:nvSpPr>
          <p:cNvPr id="4" name="Titel 3"/>
          <p:cNvSpPr>
            <a:spLocks noGrp="1"/>
          </p:cNvSpPr>
          <p:nvPr>
            <p:ph type="title"/>
          </p:nvPr>
        </p:nvSpPr>
        <p:spPr/>
        <p:txBody>
          <a:bodyPr/>
          <a:lstStyle/>
          <a:p>
            <a:r>
              <a:rPr lang="de-DE" dirty="0"/>
              <a:t>Agenda | XTS – </a:t>
            </a:r>
            <a:r>
              <a:rPr lang="en-CA" dirty="0"/>
              <a:t>PLC</a:t>
            </a:r>
            <a:endParaRPr lang="de-DE" dirty="0"/>
          </a:p>
        </p:txBody>
      </p:sp>
    </p:spTree>
    <p:extLst>
      <p:ext uri="{BB962C8B-B14F-4D97-AF65-F5344CB8AC3E}">
        <p14:creationId xmlns:p14="http://schemas.microsoft.com/office/powerpoint/2010/main" val="2270790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3">
            <a:extLst>
              <a:ext uri="{28A0092B-C50C-407E-A947-70E740481C1C}">
                <a14:useLocalDpi xmlns:a14="http://schemas.microsoft.com/office/drawing/2010/main" val="0"/>
              </a:ext>
            </a:extLst>
          </a:blip>
          <a:srcRect b="15982"/>
          <a:stretch/>
        </p:blipFill>
        <p:spPr>
          <a:xfrm>
            <a:off x="9049773" y="1096084"/>
            <a:ext cx="3130826" cy="5761916"/>
          </a:xfrm>
          <a:prstGeom prst="rect">
            <a:avLst/>
          </a:prstGeom>
        </p:spPr>
      </p:pic>
      <p:sp>
        <p:nvSpPr>
          <p:cNvPr id="10" name="Rechteck 9"/>
          <p:cNvSpPr/>
          <p:nvPr/>
        </p:nvSpPr>
        <p:spPr>
          <a:xfrm>
            <a:off x="9049773" y="5036648"/>
            <a:ext cx="2980040" cy="221199"/>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7" name="Textplatzhalter 6"/>
          <p:cNvSpPr>
            <a:spLocks noGrp="1"/>
          </p:cNvSpPr>
          <p:nvPr>
            <p:ph type="body" sz="quarter" idx="15"/>
          </p:nvPr>
        </p:nvSpPr>
        <p:spPr/>
        <p:txBody>
          <a:bodyPr/>
          <a:lstStyle/>
          <a:p>
            <a:pPr marL="0" indent="0">
              <a:buNone/>
            </a:pPr>
            <a:r>
              <a:rPr lang="en-US" b="1" dirty="0"/>
              <a:t>Mover1 detection via PLC</a:t>
            </a:r>
          </a:p>
          <a:p>
            <a:endParaRPr lang="en-US" sz="1800" dirty="0"/>
          </a:p>
          <a:p>
            <a:pPr marL="0" indent="0">
              <a:buNone/>
            </a:pPr>
            <a:endParaRPr lang="en-GB" dirty="0"/>
          </a:p>
          <a:p>
            <a:endParaRPr lang="en-GB" sz="1800" dirty="0"/>
          </a:p>
          <a:p>
            <a:endParaRPr lang="en-GB" sz="1800" dirty="0"/>
          </a:p>
        </p:txBody>
      </p:sp>
      <p:sp>
        <p:nvSpPr>
          <p:cNvPr id="4" name="Titel 3"/>
          <p:cNvSpPr>
            <a:spLocks noGrp="1"/>
          </p:cNvSpPr>
          <p:nvPr>
            <p:ph type="title"/>
          </p:nvPr>
        </p:nvSpPr>
        <p:spPr>
          <a:xfrm>
            <a:off x="-1" y="450787"/>
            <a:ext cx="10137600" cy="629367"/>
          </a:xfrm>
        </p:spPr>
        <p:txBody>
          <a:bodyPr/>
          <a:lstStyle/>
          <a:p>
            <a:r>
              <a:rPr lang="en-CA" dirty="0"/>
              <a:t>XTS 	</a:t>
            </a:r>
            <a:r>
              <a:rPr lang="en-GB" dirty="0"/>
              <a:t>Mover1 detection via PLC</a:t>
            </a:r>
            <a:endParaRPr lang="en-CA" dirty="0"/>
          </a:p>
        </p:txBody>
      </p:sp>
      <p:sp>
        <p:nvSpPr>
          <p:cNvPr id="11" name="Textfeld 10">
            <a:extLst>
              <a:ext uri="{FF2B5EF4-FFF2-40B4-BE49-F238E27FC236}">
                <a16:creationId xmlns:a16="http://schemas.microsoft.com/office/drawing/2014/main" id="{246D4CC2-CC8F-4F61-9B2D-87903293B1F9}"/>
              </a:ext>
            </a:extLst>
          </p:cNvPr>
          <p:cNvSpPr txBox="1"/>
          <p:nvPr/>
        </p:nvSpPr>
        <p:spPr>
          <a:xfrm>
            <a:off x="162187" y="1735063"/>
            <a:ext cx="8670117" cy="5078313"/>
          </a:xfrm>
          <a:prstGeom prst="rect">
            <a:avLst/>
          </a:prstGeom>
          <a:noFill/>
        </p:spPr>
        <p:txBody>
          <a:bodyPr wrap="square" rtlCol="0">
            <a:spAutoFit/>
          </a:bodyPr>
          <a:lstStyle/>
          <a:p>
            <a:r>
              <a:rPr lang="en-US" sz="1200" i="1" dirty="0">
                <a:solidFill>
                  <a:srgbClr val="3A8097"/>
                </a:solidFill>
                <a:latin typeface="Consolas" panose="020B0609020204030204" pitchFamily="49" charset="0"/>
              </a:rPr>
              <a:t>// Mover1 detection		</a:t>
            </a:r>
          </a:p>
          <a:p>
            <a:r>
              <a:rPr lang="en-US" sz="1200" i="1" dirty="0">
                <a:solidFill>
                  <a:srgbClr val="3A8097"/>
                </a:solidFill>
                <a:latin typeface="Consolas" panose="020B0609020204030204" pitchFamily="49" charset="0"/>
              </a:rPr>
              <a:t>// Check if "</a:t>
            </a:r>
            <a:r>
              <a:rPr lang="en-US" sz="1200" i="1" dirty="0" err="1">
                <a:solidFill>
                  <a:srgbClr val="3A8097"/>
                </a:solidFill>
                <a:latin typeface="Consolas" panose="020B0609020204030204" pitchFamily="49" charset="0"/>
              </a:rPr>
              <a:t>MoverIdDetectionMode</a:t>
            </a:r>
            <a:r>
              <a:rPr lang="en-US" sz="1200" i="1" dirty="0">
                <a:solidFill>
                  <a:srgbClr val="3A8097"/>
                </a:solidFill>
                <a:latin typeface="Consolas" panose="020B0609020204030204" pitchFamily="49" charset="0"/>
              </a:rPr>
              <a:t>" has been activated under the </a:t>
            </a:r>
            <a:r>
              <a:rPr lang="en-US" sz="1200" i="1" dirty="0" err="1">
                <a:solidFill>
                  <a:srgbClr val="3A8097"/>
                </a:solidFill>
                <a:latin typeface="Consolas" panose="020B0609020204030204" pitchFamily="49" charset="0"/>
              </a:rPr>
              <a:t>XtsProcessingUnit</a:t>
            </a:r>
            <a:r>
              <a:rPr lang="en-US" sz="1200" i="1" dirty="0">
                <a:solidFill>
                  <a:srgbClr val="3A8097"/>
                </a:solidFill>
                <a:latin typeface="Consolas" panose="020B0609020204030204" pitchFamily="49" charset="0"/>
              </a:rPr>
              <a:t> object.</a:t>
            </a:r>
          </a:p>
          <a:p>
            <a:r>
              <a:rPr lang="en-US" sz="1200" b="1" dirty="0">
                <a:solidFill>
                  <a:srgbClr val="0900CB"/>
                </a:solidFill>
                <a:latin typeface="Consolas" panose="020B0609020204030204" pitchFamily="49" charset="0"/>
              </a:rPr>
              <a:t>IF</a:t>
            </a:r>
            <a:r>
              <a:rPr lang="en-US" sz="1200" dirty="0">
                <a:latin typeface="Consolas" panose="020B0609020204030204" pitchFamily="49" charset="0"/>
              </a:rPr>
              <a:t> </a:t>
            </a:r>
            <a:r>
              <a:rPr lang="en-US" sz="1200" dirty="0" err="1">
                <a:latin typeface="Consolas" panose="020B0609020204030204" pitchFamily="49" charset="0"/>
              </a:rPr>
              <a:t>fbXtsEnvironment.XpuTcIo</a:t>
            </a:r>
            <a:r>
              <a:rPr lang="en-US" sz="1200" dirty="0">
                <a:latin typeface="Consolas" panose="020B0609020204030204" pitchFamily="49" charset="0"/>
              </a:rPr>
              <a:t>(</a:t>
            </a:r>
            <a:r>
              <a:rPr lang="en-US" sz="1200" dirty="0">
                <a:solidFill>
                  <a:srgbClr val="9AA05D"/>
                </a:solidFill>
                <a:latin typeface="Consolas" panose="020B0609020204030204" pitchFamily="49" charset="0"/>
              </a:rPr>
              <a:t>1</a:t>
            </a:r>
            <a:r>
              <a:rPr lang="en-US" sz="1200" dirty="0">
                <a:latin typeface="Consolas" panose="020B0609020204030204" pitchFamily="49" charset="0"/>
              </a:rPr>
              <a:t>).</a:t>
            </a:r>
            <a:r>
              <a:rPr lang="en-US" sz="1200" dirty="0" err="1">
                <a:latin typeface="Consolas" panose="020B0609020204030204" pitchFamily="49" charset="0"/>
              </a:rPr>
              <a:t>GetMoverIdDetectionMode</a:t>
            </a:r>
            <a:r>
              <a:rPr lang="en-US" sz="1200" dirty="0">
                <a:latin typeface="Consolas" panose="020B0609020204030204" pitchFamily="49" charset="0"/>
              </a:rPr>
              <a:t>() = MoverIdDetectionMode.Mover1 </a:t>
            </a:r>
            <a:r>
              <a:rPr lang="en-US" sz="1200" b="1" dirty="0">
                <a:solidFill>
                  <a:srgbClr val="0900CB"/>
                </a:solidFill>
                <a:latin typeface="Consolas" panose="020B0609020204030204" pitchFamily="49" charset="0"/>
              </a:rPr>
              <a:t>THEN</a:t>
            </a:r>
          </a:p>
          <a:p>
            <a:endParaRPr lang="en-US" sz="1200" i="1" dirty="0">
              <a:solidFill>
                <a:srgbClr val="3A8097"/>
              </a:solidFill>
              <a:latin typeface="Consolas" panose="020B0609020204030204" pitchFamily="49" charset="0"/>
            </a:endParaRPr>
          </a:p>
          <a:p>
            <a:pPr defTabSz="355600"/>
            <a:r>
              <a:rPr lang="en-US" sz="1200" i="1" dirty="0">
                <a:solidFill>
                  <a:srgbClr val="3A8097"/>
                </a:solidFill>
                <a:latin typeface="Consolas" panose="020B0609020204030204" pitchFamily="49" charset="0"/>
              </a:rPr>
              <a:t>	// Check if the "</a:t>
            </a:r>
            <a:r>
              <a:rPr lang="en-US" sz="1200" i="1" dirty="0" err="1">
                <a:solidFill>
                  <a:srgbClr val="3A8097"/>
                </a:solidFill>
                <a:latin typeface="Consolas" panose="020B0609020204030204" pitchFamily="49" charset="0"/>
              </a:rPr>
              <a:t>MoverIdDetection</a:t>
            </a:r>
            <a:r>
              <a:rPr lang="en-US" sz="1200" i="1" dirty="0">
                <a:solidFill>
                  <a:srgbClr val="3A8097"/>
                </a:solidFill>
                <a:latin typeface="Consolas" panose="020B0609020204030204" pitchFamily="49" charset="0"/>
              </a:rPr>
              <a:t>" has already been started or the Mover1 was found.</a:t>
            </a:r>
          </a:p>
          <a:p>
            <a:pPr defTabSz="355600"/>
            <a:r>
              <a:rPr lang="en-US" sz="1200" i="1" dirty="0">
                <a:solidFill>
                  <a:srgbClr val="3A8097"/>
                </a:solidFill>
                <a:latin typeface="Consolas" panose="020B0609020204030204" pitchFamily="49" charset="0"/>
              </a:rPr>
              <a:t>	</a:t>
            </a:r>
            <a:r>
              <a:rPr lang="en-US" sz="1200" b="1" dirty="0">
                <a:solidFill>
                  <a:srgbClr val="0900CB"/>
                </a:solidFill>
                <a:latin typeface="Consolas" panose="020B0609020204030204" pitchFamily="49" charset="0"/>
              </a:rPr>
              <a:t>IF</a:t>
            </a:r>
            <a:r>
              <a:rPr lang="en-US" sz="1200" i="1" dirty="0">
                <a:solidFill>
                  <a:srgbClr val="3A8097"/>
                </a:solidFill>
                <a:latin typeface="Consolas" panose="020B0609020204030204" pitchFamily="49" charset="0"/>
              </a:rPr>
              <a:t> </a:t>
            </a:r>
            <a:r>
              <a:rPr lang="en-US" sz="1200" dirty="0" err="1">
                <a:latin typeface="Consolas" panose="020B0609020204030204" pitchFamily="49" charset="0"/>
              </a:rPr>
              <a:t>bStartMoverIdDetection</a:t>
            </a:r>
            <a:r>
              <a:rPr lang="en-US" sz="1200" i="1" dirty="0">
                <a:solidFill>
                  <a:srgbClr val="3A8097"/>
                </a:solidFill>
                <a:latin typeface="Consolas" panose="020B0609020204030204" pitchFamily="49" charset="0"/>
              </a:rPr>
              <a:t> </a:t>
            </a:r>
            <a:r>
              <a:rPr lang="en-US" sz="1200" b="1" dirty="0">
                <a:solidFill>
                  <a:srgbClr val="0900CB"/>
                </a:solidFill>
                <a:latin typeface="Consolas" panose="020B0609020204030204" pitchFamily="49" charset="0"/>
              </a:rPr>
              <a:t>AND NOT </a:t>
            </a:r>
            <a:r>
              <a:rPr lang="en-US" sz="1200" dirty="0">
                <a:latin typeface="Consolas" panose="020B0609020204030204" pitchFamily="49" charset="0"/>
              </a:rPr>
              <a:t>(</a:t>
            </a:r>
            <a:r>
              <a:rPr lang="en-US" sz="1200" dirty="0" err="1">
                <a:latin typeface="Consolas" panose="020B0609020204030204" pitchFamily="49" charset="0"/>
              </a:rPr>
              <a:t>bMoverIdDetectionActive</a:t>
            </a:r>
            <a:r>
              <a:rPr lang="en-US" sz="1200" dirty="0">
                <a:latin typeface="Consolas" panose="020B0609020204030204" pitchFamily="49" charset="0"/>
              </a:rPr>
              <a:t> </a:t>
            </a:r>
            <a:r>
              <a:rPr lang="en-US" sz="1200" b="1" dirty="0">
                <a:solidFill>
                  <a:srgbClr val="0900CB"/>
                </a:solidFill>
                <a:latin typeface="Consolas" panose="020B0609020204030204" pitchFamily="49" charset="0"/>
              </a:rPr>
              <a:t>OR</a:t>
            </a:r>
            <a:r>
              <a:rPr lang="en-US" sz="1200" i="1" dirty="0">
                <a:solidFill>
                  <a:srgbClr val="3A8097"/>
                </a:solidFill>
                <a:latin typeface="Consolas" panose="020B0609020204030204" pitchFamily="49" charset="0"/>
              </a:rPr>
              <a:t> </a:t>
            </a:r>
            <a:r>
              <a:rPr lang="en-US" sz="1200" dirty="0" err="1">
                <a:latin typeface="Consolas" panose="020B0609020204030204" pitchFamily="49" charset="0"/>
              </a:rPr>
              <a:t>bMoverIdDetected</a:t>
            </a:r>
            <a:r>
              <a:rPr lang="en-US" sz="1200" dirty="0">
                <a:latin typeface="Consolas" panose="020B0609020204030204" pitchFamily="49" charset="0"/>
              </a:rPr>
              <a:t>)</a:t>
            </a:r>
            <a:r>
              <a:rPr lang="en-US" sz="1200" i="1" dirty="0">
                <a:solidFill>
                  <a:srgbClr val="3A8097"/>
                </a:solidFill>
                <a:latin typeface="Consolas" panose="020B0609020204030204" pitchFamily="49" charset="0"/>
              </a:rPr>
              <a:t> </a:t>
            </a:r>
            <a:r>
              <a:rPr lang="en-US" sz="1200" b="1" dirty="0">
                <a:solidFill>
                  <a:srgbClr val="0900CB"/>
                </a:solidFill>
                <a:latin typeface="Consolas" panose="020B0609020204030204" pitchFamily="49" charset="0"/>
              </a:rPr>
              <a:t>THEN</a:t>
            </a:r>
          </a:p>
          <a:p>
            <a:pPr defTabSz="241300">
              <a:tabLst>
                <a:tab pos="722313" algn="l"/>
              </a:tabLst>
            </a:pPr>
            <a:r>
              <a:rPr lang="en-US" sz="1200" i="1" dirty="0">
                <a:solidFill>
                  <a:srgbClr val="3A8097"/>
                </a:solidFill>
                <a:latin typeface="Consolas" panose="020B0609020204030204" pitchFamily="49" charset="0"/>
              </a:rPr>
              <a:t>		</a:t>
            </a:r>
            <a:r>
              <a:rPr lang="en-US" sz="1200" dirty="0" err="1">
                <a:latin typeface="Consolas" panose="020B0609020204030204" pitchFamily="49" charset="0"/>
              </a:rPr>
              <a:t>bStartMoverIdDetection</a:t>
            </a:r>
            <a:r>
              <a:rPr lang="en-US" sz="1200" dirty="0">
                <a:latin typeface="Consolas" panose="020B0609020204030204" pitchFamily="49" charset="0"/>
              </a:rPr>
              <a:t> 	:= </a:t>
            </a:r>
            <a:r>
              <a:rPr lang="en-US" sz="1200" dirty="0">
                <a:solidFill>
                  <a:srgbClr val="9AA05D"/>
                </a:solidFill>
                <a:latin typeface="Consolas" panose="020B0609020204030204" pitchFamily="49" charset="0"/>
              </a:rPr>
              <a:t>FALSE</a:t>
            </a:r>
            <a:r>
              <a:rPr lang="en-US" sz="1200" dirty="0">
                <a:latin typeface="Consolas" panose="020B0609020204030204" pitchFamily="49" charset="0"/>
              </a:rPr>
              <a:t>;</a:t>
            </a:r>
            <a:endParaRPr lang="en-US" sz="1200" i="1" dirty="0">
              <a:solidFill>
                <a:srgbClr val="3A8097"/>
              </a:solidFill>
              <a:latin typeface="Consolas" panose="020B0609020204030204" pitchFamily="49" charset="0"/>
            </a:endParaRPr>
          </a:p>
          <a:p>
            <a:pPr defTabSz="361950"/>
            <a:r>
              <a:rPr lang="en-US" sz="1200" i="1" dirty="0">
                <a:solidFill>
                  <a:srgbClr val="3A8097"/>
                </a:solidFill>
                <a:latin typeface="Consolas" panose="020B0609020204030204" pitchFamily="49" charset="0"/>
              </a:rPr>
              <a:t>		// Trigger the "</a:t>
            </a:r>
            <a:r>
              <a:rPr lang="en-US" sz="1200" i="1" dirty="0" err="1">
                <a:solidFill>
                  <a:srgbClr val="3A8097"/>
                </a:solidFill>
                <a:latin typeface="Consolas" panose="020B0609020204030204" pitchFamily="49" charset="0"/>
              </a:rPr>
              <a:t>MoverIdDetection</a:t>
            </a:r>
            <a:r>
              <a:rPr lang="en-US" sz="1200" i="1" dirty="0">
                <a:solidFill>
                  <a:srgbClr val="3A8097"/>
                </a:solidFill>
                <a:latin typeface="Consolas" panose="020B0609020204030204" pitchFamily="49" charset="0"/>
              </a:rPr>
              <a:t>".</a:t>
            </a:r>
          </a:p>
          <a:p>
            <a:pPr defTabSz="361950"/>
            <a:r>
              <a:rPr lang="en-US" sz="1200" i="1" dirty="0">
                <a:solidFill>
                  <a:srgbClr val="3A8097"/>
                </a:solidFill>
                <a:latin typeface="Consolas" panose="020B0609020204030204" pitchFamily="49" charset="0"/>
              </a:rPr>
              <a:t>		</a:t>
            </a:r>
            <a:r>
              <a:rPr lang="en-US" sz="1200" dirty="0" err="1">
                <a:latin typeface="Consolas" panose="020B0609020204030204" pitchFamily="49" charset="0"/>
              </a:rPr>
              <a:t>fbXtsEnvironment.XpuTcIo</a:t>
            </a:r>
            <a:r>
              <a:rPr lang="en-US" sz="1200" dirty="0">
                <a:latin typeface="Consolas" panose="020B0609020204030204" pitchFamily="49" charset="0"/>
              </a:rPr>
              <a:t>(</a:t>
            </a:r>
            <a:r>
              <a:rPr lang="en-US" sz="1200" dirty="0">
                <a:solidFill>
                  <a:srgbClr val="9AA05D"/>
                </a:solidFill>
                <a:latin typeface="Consolas" panose="020B0609020204030204" pitchFamily="49" charset="0"/>
              </a:rPr>
              <a:t>1</a:t>
            </a:r>
            <a:r>
              <a:rPr lang="en-US" sz="1200" dirty="0">
                <a:latin typeface="Consolas" panose="020B0609020204030204" pitchFamily="49" charset="0"/>
              </a:rPr>
              <a:t>).</a:t>
            </a:r>
            <a:r>
              <a:rPr lang="en-US" sz="1200" dirty="0" err="1">
                <a:latin typeface="Consolas" panose="020B0609020204030204" pitchFamily="49" charset="0"/>
              </a:rPr>
              <a:t>TriggerMoverIdDetection</a:t>
            </a:r>
            <a:r>
              <a:rPr lang="en-US" sz="1200" dirty="0">
                <a:latin typeface="Consolas" panose="020B0609020204030204" pitchFamily="49" charset="0"/>
              </a:rPr>
              <a:t>();</a:t>
            </a:r>
          </a:p>
          <a:p>
            <a:pPr defTabSz="355600"/>
            <a:r>
              <a:rPr lang="en-US" sz="1200" i="1" dirty="0">
                <a:solidFill>
                  <a:srgbClr val="3A8097"/>
                </a:solidFill>
                <a:latin typeface="Consolas" panose="020B0609020204030204" pitchFamily="49" charset="0"/>
              </a:rPr>
              <a:t>	</a:t>
            </a:r>
            <a:r>
              <a:rPr lang="en-US" sz="1200" b="1" dirty="0">
                <a:solidFill>
                  <a:srgbClr val="0900CB"/>
                </a:solidFill>
                <a:latin typeface="Consolas" panose="020B0609020204030204" pitchFamily="49" charset="0"/>
              </a:rPr>
              <a:t>END_IF</a:t>
            </a:r>
          </a:p>
          <a:p>
            <a:endParaRPr lang="en-US" sz="1200" i="1" dirty="0">
              <a:solidFill>
                <a:srgbClr val="3A8097"/>
              </a:solidFill>
              <a:latin typeface="Consolas" panose="020B0609020204030204" pitchFamily="49" charset="0"/>
            </a:endParaRPr>
          </a:p>
          <a:p>
            <a:pPr defTabSz="355600"/>
            <a:r>
              <a:rPr lang="en-US" sz="1200" i="1" dirty="0">
                <a:solidFill>
                  <a:srgbClr val="3A8097"/>
                </a:solidFill>
                <a:latin typeface="Consolas" panose="020B0609020204030204" pitchFamily="49" charset="0"/>
              </a:rPr>
              <a:t>	// Check for error or success of "</a:t>
            </a:r>
            <a:r>
              <a:rPr lang="en-US" sz="1200" i="1" dirty="0" err="1">
                <a:solidFill>
                  <a:srgbClr val="3A8097"/>
                </a:solidFill>
                <a:latin typeface="Consolas" panose="020B0609020204030204" pitchFamily="49" charset="0"/>
              </a:rPr>
              <a:t>MoverIdDetection</a:t>
            </a:r>
            <a:r>
              <a:rPr lang="en-US" sz="1200" i="1" dirty="0">
                <a:solidFill>
                  <a:srgbClr val="3A8097"/>
                </a:solidFill>
                <a:latin typeface="Consolas" panose="020B0609020204030204" pitchFamily="49" charset="0"/>
              </a:rPr>
              <a:t>". 	</a:t>
            </a:r>
          </a:p>
          <a:p>
            <a:pPr defTabSz="355600"/>
            <a:r>
              <a:rPr lang="en-US" sz="1200" i="1" dirty="0">
                <a:solidFill>
                  <a:srgbClr val="3A8097"/>
                </a:solidFill>
                <a:latin typeface="Consolas" panose="020B0609020204030204" pitchFamily="49" charset="0"/>
              </a:rPr>
              <a:t>	// If the detection has an error, check for errors in output and try again.</a:t>
            </a:r>
          </a:p>
          <a:p>
            <a:pPr defTabSz="355600"/>
            <a:r>
              <a:rPr lang="en-US" sz="1200" i="1" dirty="0">
                <a:solidFill>
                  <a:srgbClr val="3A8097"/>
                </a:solidFill>
                <a:latin typeface="Consolas" panose="020B0609020204030204" pitchFamily="49" charset="0"/>
              </a:rPr>
              <a:t>	</a:t>
            </a:r>
            <a:r>
              <a:rPr lang="en-US" sz="1200" b="1" dirty="0">
                <a:solidFill>
                  <a:srgbClr val="0900CB"/>
                </a:solidFill>
                <a:latin typeface="Consolas" panose="020B0609020204030204" pitchFamily="49" charset="0"/>
              </a:rPr>
              <a:t>IF</a:t>
            </a:r>
            <a:r>
              <a:rPr lang="en-US" sz="1200" dirty="0">
                <a:latin typeface="Consolas" panose="020B0609020204030204" pitchFamily="49" charset="0"/>
              </a:rPr>
              <a:t> </a:t>
            </a:r>
            <a:r>
              <a:rPr lang="en-US" sz="1200" dirty="0" err="1">
                <a:latin typeface="Consolas" panose="020B0609020204030204" pitchFamily="49" charset="0"/>
              </a:rPr>
              <a:t>fbXtsEnvironment.XpuTcIo</a:t>
            </a:r>
            <a:r>
              <a:rPr lang="en-US" sz="1200" dirty="0">
                <a:latin typeface="Consolas" panose="020B0609020204030204" pitchFamily="49" charset="0"/>
              </a:rPr>
              <a:t>(</a:t>
            </a:r>
            <a:r>
              <a:rPr lang="en-US" sz="1200" dirty="0">
                <a:solidFill>
                  <a:srgbClr val="9AA05D"/>
                </a:solidFill>
                <a:latin typeface="Consolas" panose="020B0609020204030204" pitchFamily="49" charset="0"/>
              </a:rPr>
              <a:t>1</a:t>
            </a:r>
            <a:r>
              <a:rPr lang="en-US" sz="1200" dirty="0">
                <a:latin typeface="Consolas" panose="020B0609020204030204" pitchFamily="49" charset="0"/>
              </a:rPr>
              <a:t>).</a:t>
            </a:r>
            <a:r>
              <a:rPr lang="en-US" sz="1200" dirty="0" err="1">
                <a:latin typeface="Consolas" panose="020B0609020204030204" pitchFamily="49" charset="0"/>
              </a:rPr>
              <a:t>GetHasMoverIdDetectionError</a:t>
            </a:r>
            <a:r>
              <a:rPr lang="en-US" sz="1200" dirty="0">
                <a:latin typeface="Consolas" panose="020B0609020204030204" pitchFamily="49" charset="0"/>
              </a:rPr>
              <a:t>() </a:t>
            </a:r>
            <a:r>
              <a:rPr lang="en-US" sz="1200" b="1" dirty="0">
                <a:solidFill>
                  <a:srgbClr val="0900CB"/>
                </a:solidFill>
                <a:latin typeface="Consolas" panose="020B0609020204030204" pitchFamily="49" charset="0"/>
              </a:rPr>
              <a:t>THEN</a:t>
            </a:r>
          </a:p>
          <a:p>
            <a:pPr defTabSz="355600"/>
            <a:r>
              <a:rPr lang="en-US" sz="1200" dirty="0">
                <a:latin typeface="Consolas" panose="020B0609020204030204" pitchFamily="49" charset="0"/>
              </a:rPr>
              <a:t>		</a:t>
            </a:r>
            <a:r>
              <a:rPr lang="en-US" sz="1200" b="1" dirty="0">
                <a:solidFill>
                  <a:srgbClr val="0900CB"/>
                </a:solidFill>
                <a:latin typeface="Consolas" panose="020B0609020204030204" pitchFamily="49" charset="0"/>
              </a:rPr>
              <a:t>RETURN</a:t>
            </a:r>
            <a:r>
              <a:rPr lang="en-US" sz="1200" dirty="0">
                <a:latin typeface="Consolas" panose="020B0609020204030204" pitchFamily="49" charset="0"/>
              </a:rPr>
              <a:t>; </a:t>
            </a:r>
          </a:p>
          <a:p>
            <a:pPr defTabSz="355600"/>
            <a:r>
              <a:rPr lang="en-US" sz="1200" dirty="0">
                <a:latin typeface="Consolas" panose="020B0609020204030204" pitchFamily="49" charset="0"/>
              </a:rPr>
              <a:t>	</a:t>
            </a:r>
            <a:r>
              <a:rPr lang="en-US" sz="1200" b="1" dirty="0">
                <a:solidFill>
                  <a:srgbClr val="0900CB"/>
                </a:solidFill>
                <a:latin typeface="Consolas" panose="020B0609020204030204" pitchFamily="49" charset="0"/>
              </a:rPr>
              <a:t>END_IF</a:t>
            </a:r>
          </a:p>
          <a:p>
            <a:endParaRPr lang="en-US" sz="1200" i="1" dirty="0">
              <a:solidFill>
                <a:srgbClr val="3A8097"/>
              </a:solidFill>
              <a:latin typeface="Consolas" panose="020B0609020204030204" pitchFamily="49" charset="0"/>
            </a:endParaRPr>
          </a:p>
          <a:p>
            <a:pPr>
              <a:tabLst>
                <a:tab pos="355600" algn="l"/>
              </a:tabLst>
            </a:pPr>
            <a:r>
              <a:rPr lang="en-US" sz="1200" i="1" dirty="0">
                <a:solidFill>
                  <a:srgbClr val="3A8097"/>
                </a:solidFill>
                <a:latin typeface="Consolas" panose="020B0609020204030204" pitchFamily="49" charset="0"/>
              </a:rPr>
              <a:t>	// Do not process any further until the "</a:t>
            </a:r>
            <a:r>
              <a:rPr lang="en-US" sz="1200" i="1" dirty="0" err="1">
                <a:solidFill>
                  <a:srgbClr val="3A8097"/>
                </a:solidFill>
                <a:latin typeface="Consolas" panose="020B0609020204030204" pitchFamily="49" charset="0"/>
              </a:rPr>
              <a:t>MoverId</a:t>
            </a:r>
            <a:r>
              <a:rPr lang="en-US" sz="1200" i="1" dirty="0">
                <a:solidFill>
                  <a:srgbClr val="3A8097"/>
                </a:solidFill>
                <a:latin typeface="Consolas" panose="020B0609020204030204" pitchFamily="49" charset="0"/>
              </a:rPr>
              <a:t>" was </a:t>
            </a:r>
            <a:r>
              <a:rPr lang="en-US" sz="1200" i="1" dirty="0" err="1">
                <a:solidFill>
                  <a:srgbClr val="3A8097"/>
                </a:solidFill>
                <a:latin typeface="Consolas" panose="020B0609020204030204" pitchFamily="49" charset="0"/>
              </a:rPr>
              <a:t>deteced</a:t>
            </a:r>
            <a:r>
              <a:rPr lang="en-US" sz="1200" i="1" dirty="0">
                <a:solidFill>
                  <a:srgbClr val="3A8097"/>
                </a:solidFill>
                <a:latin typeface="Consolas" panose="020B0609020204030204" pitchFamily="49" charset="0"/>
              </a:rPr>
              <a:t>.</a:t>
            </a:r>
          </a:p>
          <a:p>
            <a:pPr defTabSz="355600"/>
            <a:r>
              <a:rPr lang="en-US" sz="1200" i="1" dirty="0">
                <a:solidFill>
                  <a:srgbClr val="3A8097"/>
                </a:solidFill>
                <a:latin typeface="Consolas" panose="020B0609020204030204" pitchFamily="49" charset="0"/>
              </a:rPr>
              <a:t>	</a:t>
            </a:r>
            <a:r>
              <a:rPr lang="en-US" sz="1200" b="1" dirty="0">
                <a:solidFill>
                  <a:srgbClr val="0900CB"/>
                </a:solidFill>
                <a:latin typeface="Consolas" panose="020B0609020204030204" pitchFamily="49" charset="0"/>
              </a:rPr>
              <a:t>IF NOT </a:t>
            </a:r>
            <a:r>
              <a:rPr lang="en-US" sz="1200" dirty="0" err="1">
                <a:latin typeface="Consolas" panose="020B0609020204030204" pitchFamily="49" charset="0"/>
              </a:rPr>
              <a:t>fbXtsEnvironment.XpuTcIo</a:t>
            </a:r>
            <a:r>
              <a:rPr lang="en-US" sz="1200" dirty="0">
                <a:latin typeface="Consolas" panose="020B0609020204030204" pitchFamily="49" charset="0"/>
              </a:rPr>
              <a:t>(</a:t>
            </a:r>
            <a:r>
              <a:rPr lang="en-US" sz="1200" dirty="0">
                <a:solidFill>
                  <a:srgbClr val="9AA05D"/>
                </a:solidFill>
                <a:latin typeface="Consolas" panose="020B0609020204030204" pitchFamily="49" charset="0"/>
              </a:rPr>
              <a:t>1</a:t>
            </a:r>
            <a:r>
              <a:rPr lang="en-US" sz="1200" dirty="0">
                <a:latin typeface="Consolas" panose="020B0609020204030204" pitchFamily="49" charset="0"/>
              </a:rPr>
              <a:t>).</a:t>
            </a:r>
            <a:r>
              <a:rPr lang="en-US" sz="1200" dirty="0" err="1">
                <a:latin typeface="Consolas" panose="020B0609020204030204" pitchFamily="49" charset="0"/>
              </a:rPr>
              <a:t>GetIsMoverIdDetectionValid</a:t>
            </a:r>
            <a:r>
              <a:rPr lang="en-US" sz="1200" dirty="0">
                <a:latin typeface="Consolas" panose="020B0609020204030204" pitchFamily="49" charset="0"/>
              </a:rPr>
              <a:t>() </a:t>
            </a:r>
            <a:r>
              <a:rPr lang="en-US" sz="1200" b="1" dirty="0">
                <a:solidFill>
                  <a:srgbClr val="0900CB"/>
                </a:solidFill>
                <a:latin typeface="Consolas" panose="020B0609020204030204" pitchFamily="49" charset="0"/>
              </a:rPr>
              <a:t>THEN</a:t>
            </a:r>
          </a:p>
          <a:p>
            <a:pPr defTabSz="355600"/>
            <a:r>
              <a:rPr lang="en-US" sz="1200" dirty="0">
                <a:latin typeface="Consolas" panose="020B0609020204030204" pitchFamily="49" charset="0"/>
              </a:rPr>
              <a:t>		</a:t>
            </a:r>
            <a:r>
              <a:rPr lang="en-US" sz="1200" b="1" dirty="0">
                <a:solidFill>
                  <a:srgbClr val="0900CB"/>
                </a:solidFill>
                <a:latin typeface="Consolas" panose="020B0609020204030204" pitchFamily="49" charset="0"/>
              </a:rPr>
              <a:t>RETURN</a:t>
            </a:r>
            <a:r>
              <a:rPr lang="en-US" sz="1200" dirty="0">
                <a:latin typeface="Consolas" panose="020B0609020204030204" pitchFamily="49" charset="0"/>
              </a:rPr>
              <a:t>;</a:t>
            </a:r>
          </a:p>
          <a:p>
            <a:pPr defTabSz="355600"/>
            <a:r>
              <a:rPr lang="en-US" sz="1200" dirty="0">
                <a:latin typeface="Consolas" panose="020B0609020204030204" pitchFamily="49" charset="0"/>
              </a:rPr>
              <a:t>	</a:t>
            </a:r>
            <a:r>
              <a:rPr lang="en-US" sz="1200" b="1" dirty="0">
                <a:solidFill>
                  <a:srgbClr val="0900CB"/>
                </a:solidFill>
                <a:latin typeface="Consolas" panose="020B0609020204030204" pitchFamily="49" charset="0"/>
              </a:rPr>
              <a:t>END_IF</a:t>
            </a:r>
            <a:r>
              <a:rPr lang="en-US" sz="1200" i="1" dirty="0">
                <a:solidFill>
                  <a:srgbClr val="3A8097"/>
                </a:solidFill>
                <a:latin typeface="Consolas" panose="020B0609020204030204" pitchFamily="49" charset="0"/>
              </a:rPr>
              <a:t>		</a:t>
            </a:r>
          </a:p>
          <a:p>
            <a:r>
              <a:rPr lang="en-US" sz="1200" i="1" dirty="0">
                <a:solidFill>
                  <a:srgbClr val="3A8097"/>
                </a:solidFill>
                <a:latin typeface="Consolas" panose="020B0609020204030204" pitchFamily="49" charset="0"/>
              </a:rPr>
              <a:t>			</a:t>
            </a:r>
          </a:p>
          <a:p>
            <a:r>
              <a:rPr lang="en-US" sz="1200" i="1" dirty="0">
                <a:solidFill>
                  <a:srgbClr val="3A8097"/>
                </a:solidFill>
                <a:latin typeface="Consolas" panose="020B0609020204030204" pitchFamily="49" charset="0"/>
              </a:rPr>
              <a:t>// If the "</a:t>
            </a:r>
            <a:r>
              <a:rPr lang="en-US" sz="1200" i="1" dirty="0" err="1">
                <a:solidFill>
                  <a:srgbClr val="3A8097"/>
                </a:solidFill>
                <a:latin typeface="Consolas" panose="020B0609020204030204" pitchFamily="49" charset="0"/>
              </a:rPr>
              <a:t>MoverIdDetection</a:t>
            </a:r>
            <a:r>
              <a:rPr lang="en-US" sz="1200" i="1" dirty="0">
                <a:solidFill>
                  <a:srgbClr val="3A8097"/>
                </a:solidFill>
                <a:latin typeface="Consolas" panose="020B0609020204030204" pitchFamily="49" charset="0"/>
              </a:rPr>
              <a:t>" was not activated in the </a:t>
            </a:r>
            <a:r>
              <a:rPr lang="en-US" sz="1200" i="1" dirty="0" err="1">
                <a:solidFill>
                  <a:srgbClr val="3A8097"/>
                </a:solidFill>
                <a:latin typeface="Consolas" panose="020B0609020204030204" pitchFamily="49" charset="0"/>
              </a:rPr>
              <a:t>XtsProcessingUnit</a:t>
            </a:r>
            <a:r>
              <a:rPr lang="en-US" sz="1200" i="1" dirty="0">
                <a:solidFill>
                  <a:srgbClr val="3A8097"/>
                </a:solidFill>
                <a:latin typeface="Consolas" panose="020B0609020204030204" pitchFamily="49" charset="0"/>
              </a:rPr>
              <a:t> object,</a:t>
            </a:r>
          </a:p>
          <a:p>
            <a:r>
              <a:rPr lang="en-US" sz="1200" i="1" dirty="0">
                <a:solidFill>
                  <a:srgbClr val="3A8097"/>
                </a:solidFill>
                <a:latin typeface="Consolas" panose="020B0609020204030204" pitchFamily="49" charset="0"/>
              </a:rPr>
              <a:t>// then the activation of the "</a:t>
            </a:r>
            <a:r>
              <a:rPr lang="en-US" sz="1200" i="1" dirty="0" err="1">
                <a:solidFill>
                  <a:srgbClr val="3A8097"/>
                </a:solidFill>
                <a:latin typeface="Consolas" panose="020B0609020204030204" pitchFamily="49" charset="0"/>
              </a:rPr>
              <a:t>MoverIdDetection</a:t>
            </a:r>
            <a:r>
              <a:rPr lang="en-US" sz="1200" i="1" dirty="0">
                <a:solidFill>
                  <a:srgbClr val="3A8097"/>
                </a:solidFill>
                <a:latin typeface="Consolas" panose="020B0609020204030204" pitchFamily="49" charset="0"/>
              </a:rPr>
              <a:t>" and the search of Mover1 is skipped.</a:t>
            </a:r>
          </a:p>
          <a:p>
            <a:r>
              <a:rPr lang="en-US" sz="1200" b="1" dirty="0">
                <a:solidFill>
                  <a:srgbClr val="0900CB"/>
                </a:solidFill>
                <a:latin typeface="Consolas" panose="020B0609020204030204" pitchFamily="49" charset="0"/>
              </a:rPr>
              <a:t>ELSE</a:t>
            </a:r>
          </a:p>
          <a:p>
            <a:pPr defTabSz="355600"/>
            <a:r>
              <a:rPr lang="en-US" sz="1200" i="1" dirty="0">
                <a:solidFill>
                  <a:srgbClr val="3A8097"/>
                </a:solidFill>
                <a:latin typeface="Consolas" panose="020B0609020204030204" pitchFamily="49" charset="0"/>
              </a:rPr>
              <a:t>	</a:t>
            </a:r>
            <a:r>
              <a:rPr lang="en-US" sz="1200" dirty="0">
                <a:latin typeface="Consolas" panose="020B0609020204030204" pitchFamily="49" charset="0"/>
              </a:rPr>
              <a:t>;</a:t>
            </a:r>
          </a:p>
          <a:p>
            <a:r>
              <a:rPr lang="en-US" sz="1200" b="1" dirty="0">
                <a:solidFill>
                  <a:srgbClr val="0900CB"/>
                </a:solidFill>
                <a:latin typeface="Consolas" panose="020B0609020204030204" pitchFamily="49" charset="0"/>
              </a:rPr>
              <a:t>END_IF</a:t>
            </a:r>
            <a:endParaRPr lang="de-DE" sz="1200" b="1" dirty="0">
              <a:solidFill>
                <a:srgbClr val="0900CB"/>
              </a:solidFill>
              <a:latin typeface="Consolas" panose="020B0609020204030204" pitchFamily="49" charset="0"/>
            </a:endParaRPr>
          </a:p>
        </p:txBody>
      </p:sp>
    </p:spTree>
    <p:extLst>
      <p:ext uri="{BB962C8B-B14F-4D97-AF65-F5344CB8AC3E}">
        <p14:creationId xmlns:p14="http://schemas.microsoft.com/office/powerpoint/2010/main" val="3839840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r>
              <a:rPr lang="en-GB" kern="0" dirty="0"/>
              <a:t>PLC-Library XTS</a:t>
            </a:r>
            <a:endParaRPr lang="en-GB" dirty="0"/>
          </a:p>
          <a:p>
            <a:pPr marL="457200" indent="-457200">
              <a:buFont typeface="+mj-lt"/>
              <a:buAutoNum type="arabicPeriod"/>
            </a:pPr>
            <a:r>
              <a:rPr lang="en-US" dirty="0"/>
              <a:t>AXIS_REF</a:t>
            </a:r>
          </a:p>
          <a:p>
            <a:pPr marL="457200" indent="-457200">
              <a:buFont typeface="+mj-lt"/>
              <a:buAutoNum type="arabicPeriod"/>
            </a:pPr>
            <a:r>
              <a:rPr lang="en-GB" dirty="0"/>
              <a:t>XTS-Utility Library</a:t>
            </a:r>
          </a:p>
          <a:p>
            <a:pPr marL="457200" indent="-457200">
              <a:buFont typeface="+mj-lt"/>
              <a:buAutoNum type="arabicPeriod"/>
            </a:pPr>
            <a:r>
              <a:rPr lang="en-GB" dirty="0"/>
              <a:t>PLC </a:t>
            </a:r>
            <a:r>
              <a:rPr lang="en-GB" dirty="0" err="1"/>
              <a:t>StartUp</a:t>
            </a:r>
            <a:r>
              <a:rPr lang="en-GB" dirty="0"/>
              <a:t> condition</a:t>
            </a:r>
          </a:p>
          <a:p>
            <a:pPr marL="457200" indent="-457200">
              <a:buFont typeface="+mj-lt"/>
              <a:buAutoNum type="arabicPeriod"/>
            </a:pPr>
            <a:r>
              <a:rPr lang="en-GB" dirty="0"/>
              <a:t>Mover1 detection </a:t>
            </a:r>
            <a:br>
              <a:rPr lang="en-GB" dirty="0"/>
            </a:br>
            <a:r>
              <a:rPr lang="en-GB" dirty="0"/>
              <a:t> via PLC</a:t>
            </a:r>
          </a:p>
          <a:p>
            <a:pPr marL="457200" indent="-457200">
              <a:buFont typeface="+mj-lt"/>
              <a:buAutoNum type="arabicPeriod"/>
            </a:pPr>
            <a:r>
              <a:rPr lang="en-GB" b="1" dirty="0"/>
              <a:t>Overview TF5400 </a:t>
            </a:r>
            <a:r>
              <a:rPr lang="en-GB" sz="2000" b="1" dirty="0"/>
              <a:t>Collision Avoidance (CA)</a:t>
            </a:r>
          </a:p>
          <a:p>
            <a:pPr marL="457200" indent="-457200">
              <a:buFont typeface="+mj-lt"/>
              <a:buAutoNum type="arabicPeriod"/>
            </a:pPr>
            <a:r>
              <a:rPr lang="en-GB" dirty="0"/>
              <a:t>CA-Group Object</a:t>
            </a:r>
          </a:p>
          <a:p>
            <a:pPr marL="457200" indent="-457200">
              <a:buFont typeface="+mj-lt"/>
              <a:buAutoNum type="arabicPeriod"/>
            </a:pPr>
            <a:r>
              <a:rPr lang="en-GB" kern="0" dirty="0"/>
              <a:t>PLC-Library CA-Group</a:t>
            </a:r>
            <a:endParaRPr lang="en-GB" dirty="0"/>
          </a:p>
          <a:p>
            <a:pPr marL="457200" indent="-457200">
              <a:buFont typeface="+mj-lt"/>
              <a:buAutoNum type="arabicPeriod"/>
            </a:pPr>
            <a:r>
              <a:rPr lang="en-US" dirty="0"/>
              <a:t>AXES_GROUP_REF</a:t>
            </a:r>
            <a:endParaRPr lang="en-GB" dirty="0"/>
          </a:p>
          <a:p>
            <a:pPr marL="457200" indent="-457200">
              <a:buFont typeface="+mj-lt"/>
              <a:buAutoNum type="arabicPeriod"/>
            </a:pPr>
            <a:r>
              <a:rPr lang="en-GB" dirty="0"/>
              <a:t>CA-Group handling</a:t>
            </a:r>
          </a:p>
          <a:p>
            <a:pPr marL="457200" indent="-457200">
              <a:buFont typeface="+mj-lt"/>
              <a:buAutoNum type="arabicPeriod"/>
            </a:pPr>
            <a:r>
              <a:rPr lang="en-GB" dirty="0"/>
              <a:t>CA-Operation</a:t>
            </a:r>
          </a:p>
          <a:p>
            <a:pPr marL="0" indent="0">
              <a:buNone/>
            </a:pPr>
            <a:endParaRPr lang="en-US" dirty="0"/>
          </a:p>
        </p:txBody>
      </p:sp>
      <p:sp>
        <p:nvSpPr>
          <p:cNvPr id="4" name="Titel 3"/>
          <p:cNvSpPr>
            <a:spLocks noGrp="1"/>
          </p:cNvSpPr>
          <p:nvPr>
            <p:ph type="title"/>
          </p:nvPr>
        </p:nvSpPr>
        <p:spPr/>
        <p:txBody>
          <a:bodyPr/>
          <a:lstStyle/>
          <a:p>
            <a:r>
              <a:rPr lang="de-DE" dirty="0"/>
              <a:t>Agenda | XTS – </a:t>
            </a:r>
            <a:r>
              <a:rPr lang="en-CA" dirty="0"/>
              <a:t>PLC</a:t>
            </a:r>
            <a:endParaRPr lang="de-DE" dirty="0"/>
          </a:p>
        </p:txBody>
      </p:sp>
    </p:spTree>
    <p:extLst>
      <p:ext uri="{BB962C8B-B14F-4D97-AF65-F5344CB8AC3E}">
        <p14:creationId xmlns:p14="http://schemas.microsoft.com/office/powerpoint/2010/main" val="4068598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566" y="1090800"/>
            <a:ext cx="6105600" cy="4652467"/>
          </a:xfrm>
          <a:prstGeom prst="rect">
            <a:avLst/>
          </a:prstGeom>
        </p:spPr>
      </p:pic>
      <p:sp>
        <p:nvSpPr>
          <p:cNvPr id="5" name="Textplatzhalter 4"/>
          <p:cNvSpPr>
            <a:spLocks noGrp="1"/>
          </p:cNvSpPr>
          <p:nvPr>
            <p:ph type="body" sz="quarter" idx="15"/>
          </p:nvPr>
        </p:nvSpPr>
        <p:spPr/>
        <p:txBody>
          <a:bodyPr/>
          <a:lstStyle/>
          <a:p>
            <a:r>
              <a:rPr lang="en-US" dirty="0"/>
              <a:t>TC3 Motion Collision Avoidance</a:t>
            </a:r>
            <a:r>
              <a:rPr lang="en-US" noProof="0" dirty="0"/>
              <a:t> </a:t>
            </a:r>
            <a:br>
              <a:rPr lang="en-US" noProof="0" dirty="0"/>
            </a:br>
            <a:r>
              <a:rPr lang="en-US" noProof="0" dirty="0"/>
              <a:t>as </a:t>
            </a:r>
            <a:r>
              <a:rPr lang="en-US" noProof="0" dirty="0" err="1"/>
              <a:t>TcCOM</a:t>
            </a:r>
            <a:r>
              <a:rPr lang="en-US" noProof="0" dirty="0"/>
              <a:t> Module</a:t>
            </a:r>
            <a:br>
              <a:rPr lang="en-US" noProof="0" dirty="0"/>
            </a:br>
            <a:r>
              <a:rPr lang="en-US" noProof="0" dirty="0"/>
              <a:t>(TwinCAT Component Object Models  	</a:t>
            </a:r>
          </a:p>
          <a:p>
            <a:endParaRPr lang="en-US" noProof="0" dirty="0"/>
          </a:p>
          <a:p>
            <a:endParaRPr lang="en-US" noProof="0" dirty="0"/>
          </a:p>
          <a:p>
            <a:pPr lvl="1"/>
            <a:r>
              <a:rPr lang="en-US" noProof="0" dirty="0"/>
              <a:t>TF5400 | TC3 Advanced Motion Pack</a:t>
            </a:r>
          </a:p>
          <a:p>
            <a:pPr lvl="2"/>
            <a:r>
              <a:rPr lang="en-US" noProof="0" dirty="0"/>
              <a:t>Included </a:t>
            </a:r>
          </a:p>
          <a:p>
            <a:pPr marL="1076325" lvl="3" indent="0">
              <a:buNone/>
            </a:pPr>
            <a:r>
              <a:rPr lang="en-US" dirty="0"/>
              <a:t>TC3 Kinematic Transformation</a:t>
            </a:r>
          </a:p>
          <a:p>
            <a:pPr marL="1076325" lvl="3" indent="0">
              <a:buNone/>
            </a:pPr>
            <a:r>
              <a:rPr lang="en-US" noProof="0" dirty="0"/>
              <a:t>T</a:t>
            </a:r>
            <a:r>
              <a:rPr lang="en-US" dirty="0"/>
              <a:t>C3 Motion Collision Avoidance</a:t>
            </a:r>
          </a:p>
          <a:p>
            <a:pPr marL="1076325" lvl="3" indent="0">
              <a:buNone/>
            </a:pPr>
            <a:r>
              <a:rPr lang="en-US" dirty="0"/>
              <a:t>TC3 Motion Pick-and-Place</a:t>
            </a:r>
          </a:p>
          <a:p>
            <a:pPr marL="1076325" lvl="3" indent="0">
              <a:buNone/>
            </a:pPr>
            <a:r>
              <a:rPr lang="en-US" dirty="0"/>
              <a:t>TC3 Planar Motion </a:t>
            </a:r>
            <a:endParaRPr lang="en-US" noProof="0" dirty="0"/>
          </a:p>
          <a:p>
            <a:pPr lvl="4"/>
            <a:endParaRPr lang="en-US" noProof="0" dirty="0"/>
          </a:p>
          <a:p>
            <a:endParaRPr lang="en-US" noProof="0" dirty="0"/>
          </a:p>
          <a:p>
            <a:endParaRPr lang="en-US" noProof="0" dirty="0"/>
          </a:p>
        </p:txBody>
      </p:sp>
      <p:sp>
        <p:nvSpPr>
          <p:cNvPr id="4" name="Titel 3"/>
          <p:cNvSpPr>
            <a:spLocks noGrp="1"/>
          </p:cNvSpPr>
          <p:nvPr>
            <p:ph type="title"/>
          </p:nvPr>
        </p:nvSpPr>
        <p:spPr/>
        <p:txBody>
          <a:bodyPr/>
          <a:lstStyle/>
          <a:p>
            <a:r>
              <a:rPr lang="en-CA" dirty="0"/>
              <a:t>XTS – Collision Avoidance </a:t>
            </a:r>
            <a:endParaRPr lang="en-US" noProof="0" dirty="0"/>
          </a:p>
        </p:txBody>
      </p:sp>
    </p:spTree>
    <p:extLst>
      <p:ext uri="{BB962C8B-B14F-4D97-AF65-F5344CB8AC3E}">
        <p14:creationId xmlns:p14="http://schemas.microsoft.com/office/powerpoint/2010/main" val="70515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pPr marL="0" indent="0">
              <a:buNone/>
            </a:pPr>
            <a:r>
              <a:rPr lang="en-US" b="1" dirty="0"/>
              <a:t>Collision Avoidance Overview</a:t>
            </a:r>
            <a:endParaRPr lang="en-US" dirty="0"/>
          </a:p>
          <a:p>
            <a:r>
              <a:rPr lang="en-US" dirty="0"/>
              <a:t>The purpose of collision avoidance is to prevent collisions between movers, and also to maintain a parameterized “Gap” between any two movers.</a:t>
            </a:r>
          </a:p>
          <a:p>
            <a:r>
              <a:rPr lang="en-US" dirty="0"/>
              <a:t>Therefor PTP axes are added to a CA (collision avoidance) group. </a:t>
            </a:r>
          </a:p>
          <a:p>
            <a:r>
              <a:rPr lang="en-US" dirty="0"/>
              <a:t>Motion function blocks for collision avoidance are included in library Tc3_McCollisionAvoidance. </a:t>
            </a:r>
          </a:p>
          <a:p>
            <a:r>
              <a:rPr lang="en-US" dirty="0"/>
              <a:t>Administrative function blocks are included in library Tc3_McCoordinatedMotion.</a:t>
            </a:r>
          </a:p>
          <a:p>
            <a:r>
              <a:rPr lang="en-US" dirty="0"/>
              <a:t>For detailed collision avoidance information see the online Beckhoff Information System section on Advanced Motion</a:t>
            </a:r>
          </a:p>
        </p:txBody>
      </p:sp>
      <p:sp>
        <p:nvSpPr>
          <p:cNvPr id="4" name="Titel 3"/>
          <p:cNvSpPr>
            <a:spLocks noGrp="1"/>
          </p:cNvSpPr>
          <p:nvPr>
            <p:ph type="title"/>
          </p:nvPr>
        </p:nvSpPr>
        <p:spPr/>
        <p:txBody>
          <a:bodyPr/>
          <a:lstStyle/>
          <a:p>
            <a:r>
              <a:rPr lang="en-CA" dirty="0"/>
              <a:t>XTS – Collision Avoidance </a:t>
            </a:r>
          </a:p>
        </p:txBody>
      </p:sp>
      <p:sp>
        <p:nvSpPr>
          <p:cNvPr id="3" name="Rechteck 2"/>
          <p:cNvSpPr/>
          <p:nvPr/>
        </p:nvSpPr>
        <p:spPr>
          <a:xfrm>
            <a:off x="8472264" y="5744289"/>
            <a:ext cx="1695226" cy="369332"/>
          </a:xfrm>
          <a:prstGeom prst="rect">
            <a:avLst/>
          </a:prstGeom>
        </p:spPr>
        <p:txBody>
          <a:bodyPr wrap="square">
            <a:spAutoFit/>
          </a:bodyPr>
          <a:lstStyle/>
          <a:p>
            <a:r>
              <a:rPr lang="de-DE" dirty="0">
                <a:hlinkClick r:id="rId3"/>
              </a:rPr>
              <a:t>Link</a:t>
            </a:r>
            <a:r>
              <a:rPr lang="de-DE" dirty="0"/>
              <a:t> </a:t>
            </a:r>
            <a:r>
              <a:rPr lang="de-DE" dirty="0" err="1"/>
              <a:t>to</a:t>
            </a:r>
            <a:r>
              <a:rPr lang="de-DE" dirty="0"/>
              <a:t> </a:t>
            </a:r>
            <a:r>
              <a:rPr lang="de-DE" dirty="0" err="1"/>
              <a:t>Infosys</a:t>
            </a:r>
            <a:endParaRPr lang="de-DE" dirty="0"/>
          </a:p>
        </p:txBody>
      </p:sp>
    </p:spTree>
    <p:extLst>
      <p:ext uri="{BB962C8B-B14F-4D97-AF65-F5344CB8AC3E}">
        <p14:creationId xmlns:p14="http://schemas.microsoft.com/office/powerpoint/2010/main" val="506046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r>
              <a:rPr lang="en-GB" kern="0" dirty="0"/>
              <a:t>PLC-Library XTS</a:t>
            </a:r>
            <a:endParaRPr lang="en-GB" dirty="0"/>
          </a:p>
          <a:p>
            <a:pPr marL="457200" indent="-457200">
              <a:buFont typeface="+mj-lt"/>
              <a:buAutoNum type="arabicPeriod"/>
            </a:pPr>
            <a:r>
              <a:rPr lang="en-US" dirty="0"/>
              <a:t>AXIS_REF</a:t>
            </a:r>
          </a:p>
          <a:p>
            <a:pPr marL="457200" indent="-457200">
              <a:buFont typeface="+mj-lt"/>
              <a:buAutoNum type="arabicPeriod"/>
            </a:pPr>
            <a:r>
              <a:rPr lang="en-GB" dirty="0"/>
              <a:t>XTS-Utility Library</a:t>
            </a:r>
          </a:p>
          <a:p>
            <a:pPr marL="457200" indent="-457200">
              <a:buFont typeface="+mj-lt"/>
              <a:buAutoNum type="arabicPeriod"/>
            </a:pPr>
            <a:r>
              <a:rPr lang="en-GB" dirty="0"/>
              <a:t>PLC </a:t>
            </a:r>
            <a:r>
              <a:rPr lang="en-GB" dirty="0" err="1"/>
              <a:t>StartUp</a:t>
            </a:r>
            <a:r>
              <a:rPr lang="en-GB" dirty="0"/>
              <a:t> condition</a:t>
            </a:r>
          </a:p>
          <a:p>
            <a:pPr marL="457200" indent="-457200">
              <a:buFont typeface="+mj-lt"/>
              <a:buAutoNum type="arabicPeriod"/>
            </a:pPr>
            <a:r>
              <a:rPr lang="en-GB" dirty="0"/>
              <a:t>Mover1 detection </a:t>
            </a:r>
            <a:br>
              <a:rPr lang="en-GB" dirty="0"/>
            </a:br>
            <a:r>
              <a:rPr lang="en-GB" dirty="0"/>
              <a:t> via PLC</a:t>
            </a:r>
          </a:p>
          <a:p>
            <a:pPr marL="457200" indent="-457200">
              <a:buFont typeface="+mj-lt"/>
              <a:buAutoNum type="arabicPeriod"/>
            </a:pPr>
            <a:r>
              <a:rPr lang="en-GB" dirty="0"/>
              <a:t>Overview TF5400 </a:t>
            </a:r>
            <a:r>
              <a:rPr lang="en-GB" sz="2000" dirty="0"/>
              <a:t>Collision Avoidance (CA)</a:t>
            </a:r>
          </a:p>
          <a:p>
            <a:pPr marL="457200" indent="-457200">
              <a:buFont typeface="+mj-lt"/>
              <a:buAutoNum type="arabicPeriod"/>
            </a:pPr>
            <a:r>
              <a:rPr lang="en-GB" b="1" dirty="0"/>
              <a:t>CA-Group Object</a:t>
            </a:r>
          </a:p>
          <a:p>
            <a:pPr marL="457200" indent="-457200">
              <a:buFont typeface="+mj-lt"/>
              <a:buAutoNum type="arabicPeriod"/>
            </a:pPr>
            <a:r>
              <a:rPr lang="en-GB" kern="0" dirty="0"/>
              <a:t>PLC-Library CA-Group</a:t>
            </a:r>
            <a:endParaRPr lang="en-GB" dirty="0"/>
          </a:p>
          <a:p>
            <a:pPr marL="457200" indent="-457200">
              <a:buFont typeface="+mj-lt"/>
              <a:buAutoNum type="arabicPeriod"/>
            </a:pPr>
            <a:r>
              <a:rPr lang="en-US" dirty="0"/>
              <a:t>AXES_GROUP_REF</a:t>
            </a:r>
            <a:endParaRPr lang="en-GB" dirty="0"/>
          </a:p>
          <a:p>
            <a:pPr marL="457200" indent="-457200">
              <a:buFont typeface="+mj-lt"/>
              <a:buAutoNum type="arabicPeriod"/>
            </a:pPr>
            <a:r>
              <a:rPr lang="en-GB" dirty="0"/>
              <a:t>CA-Group handling</a:t>
            </a:r>
          </a:p>
          <a:p>
            <a:pPr marL="457200" indent="-457200">
              <a:buFont typeface="+mj-lt"/>
              <a:buAutoNum type="arabicPeriod"/>
            </a:pPr>
            <a:r>
              <a:rPr lang="en-GB" dirty="0"/>
              <a:t>CA-Operation</a:t>
            </a:r>
          </a:p>
          <a:p>
            <a:pPr marL="0" indent="0">
              <a:buNone/>
            </a:pPr>
            <a:endParaRPr lang="en-US" dirty="0"/>
          </a:p>
        </p:txBody>
      </p:sp>
      <p:sp>
        <p:nvSpPr>
          <p:cNvPr id="4" name="Titel 3"/>
          <p:cNvSpPr>
            <a:spLocks noGrp="1"/>
          </p:cNvSpPr>
          <p:nvPr>
            <p:ph type="title"/>
          </p:nvPr>
        </p:nvSpPr>
        <p:spPr/>
        <p:txBody>
          <a:bodyPr/>
          <a:lstStyle/>
          <a:p>
            <a:r>
              <a:rPr lang="de-DE" dirty="0"/>
              <a:t>Agenda | XTS – </a:t>
            </a:r>
            <a:r>
              <a:rPr lang="en-CA" dirty="0"/>
              <a:t>PLC</a:t>
            </a:r>
            <a:endParaRPr lang="de-DE" dirty="0"/>
          </a:p>
        </p:txBody>
      </p:sp>
    </p:spTree>
    <p:extLst>
      <p:ext uri="{BB962C8B-B14F-4D97-AF65-F5344CB8AC3E}">
        <p14:creationId xmlns:p14="http://schemas.microsoft.com/office/powerpoint/2010/main" val="3114013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en-US"/>
              <a:t>Adding the CA Group Object</a:t>
            </a:r>
            <a:endParaRPr lang="de-DE"/>
          </a:p>
          <a:p>
            <a:endParaRPr lang="de-DE" dirty="0"/>
          </a:p>
        </p:txBody>
      </p:sp>
      <p:sp>
        <p:nvSpPr>
          <p:cNvPr id="4" name="Titel 3"/>
          <p:cNvSpPr>
            <a:spLocks noGrp="1"/>
          </p:cNvSpPr>
          <p:nvPr>
            <p:ph type="title"/>
          </p:nvPr>
        </p:nvSpPr>
        <p:spPr/>
        <p:txBody>
          <a:bodyPr/>
          <a:lstStyle/>
          <a:p>
            <a:r>
              <a:rPr lang="en-CA" dirty="0"/>
              <a:t>XTS 	Collision Avoidance </a:t>
            </a:r>
          </a:p>
        </p:txBody>
      </p:sp>
      <p:pic>
        <p:nvPicPr>
          <p:cNvPr id="7" name="Grafik 6"/>
          <p:cNvPicPr>
            <a:picLocks noChangeAspect="1"/>
          </p:cNvPicPr>
          <p:nvPr/>
        </p:nvPicPr>
        <p:blipFill>
          <a:blip r:embed="rId3"/>
          <a:stretch>
            <a:fillRect/>
          </a:stretch>
        </p:blipFill>
        <p:spPr>
          <a:xfrm>
            <a:off x="8764800" y="1091693"/>
            <a:ext cx="3427200" cy="3541440"/>
          </a:xfrm>
          <a:prstGeom prst="rect">
            <a:avLst/>
          </a:prstGeom>
        </p:spPr>
      </p:pic>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7841" y="2211297"/>
            <a:ext cx="1651911" cy="790283"/>
          </a:xfrm>
          <a:prstGeom prst="rect">
            <a:avLst/>
          </a:prstGeom>
        </p:spPr>
      </p:pic>
      <p:sp>
        <p:nvSpPr>
          <p:cNvPr id="3" name="Rechteck 2"/>
          <p:cNvSpPr/>
          <p:nvPr/>
        </p:nvSpPr>
        <p:spPr>
          <a:xfrm>
            <a:off x="7176120" y="5085184"/>
            <a:ext cx="1224136" cy="228117"/>
          </a:xfrm>
          <a:prstGeom prst="rect">
            <a:avLst/>
          </a:prstGeom>
          <a:noFill/>
          <a:ln w="2540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pic>
        <p:nvPicPr>
          <p:cNvPr id="9" name="Grafik 8">
            <a:extLst>
              <a:ext uri="{FF2B5EF4-FFF2-40B4-BE49-F238E27FC236}">
                <a16:creationId xmlns:a16="http://schemas.microsoft.com/office/drawing/2014/main" id="{B7F80A7C-6D4C-492A-BCFA-543F6B42E1D9}"/>
              </a:ext>
            </a:extLst>
          </p:cNvPr>
          <p:cNvPicPr>
            <a:picLocks noChangeAspect="1"/>
          </p:cNvPicPr>
          <p:nvPr/>
        </p:nvPicPr>
        <p:blipFill rotWithShape="1">
          <a:blip r:embed="rId5"/>
          <a:srcRect l="1" t="-1" r="-129" b="26832"/>
          <a:stretch/>
        </p:blipFill>
        <p:spPr>
          <a:xfrm>
            <a:off x="6106017" y="3346031"/>
            <a:ext cx="6095997" cy="3511970"/>
          </a:xfrm>
          <a:prstGeom prst="rect">
            <a:avLst/>
          </a:prstGeom>
        </p:spPr>
      </p:pic>
      <p:cxnSp>
        <p:nvCxnSpPr>
          <p:cNvPr id="6" name="Gerade Verbindung mit Pfeil 5"/>
          <p:cNvCxnSpPr>
            <a:cxnSpLocks/>
          </p:cNvCxnSpPr>
          <p:nvPr/>
        </p:nvCxnSpPr>
        <p:spPr>
          <a:xfrm flipH="1">
            <a:off x="8400256" y="2337197"/>
            <a:ext cx="2148652" cy="3071416"/>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648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en-US" dirty="0"/>
              <a:t>Set the Context of the Collision Avoidance group to the NC-SAF Task</a:t>
            </a:r>
            <a:endParaRPr lang="de-DE" dirty="0"/>
          </a:p>
          <a:p>
            <a:endParaRPr lang="de-DE" dirty="0"/>
          </a:p>
        </p:txBody>
      </p:sp>
      <p:sp>
        <p:nvSpPr>
          <p:cNvPr id="4" name="Titel 3"/>
          <p:cNvSpPr>
            <a:spLocks noGrp="1"/>
          </p:cNvSpPr>
          <p:nvPr>
            <p:ph type="title"/>
          </p:nvPr>
        </p:nvSpPr>
        <p:spPr/>
        <p:txBody>
          <a:bodyPr/>
          <a:lstStyle/>
          <a:p>
            <a:r>
              <a:rPr lang="en-CA"/>
              <a:t>XTS 	Collision Avoidance </a:t>
            </a:r>
            <a:endParaRPr lang="en-CA" dirty="0"/>
          </a:p>
        </p:txBody>
      </p:sp>
      <p:sp>
        <p:nvSpPr>
          <p:cNvPr id="3" name="Rechteck 2"/>
          <p:cNvSpPr/>
          <p:nvPr/>
        </p:nvSpPr>
        <p:spPr>
          <a:xfrm>
            <a:off x="6274715" y="5584671"/>
            <a:ext cx="4152782" cy="222118"/>
          </a:xfrm>
          <a:prstGeom prst="rect">
            <a:avLst/>
          </a:prstGeom>
          <a:noFill/>
          <a:ln w="3810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pic>
        <p:nvPicPr>
          <p:cNvPr id="9" name="Grafik 8">
            <a:extLst>
              <a:ext uri="{FF2B5EF4-FFF2-40B4-BE49-F238E27FC236}">
                <a16:creationId xmlns:a16="http://schemas.microsoft.com/office/drawing/2014/main" id="{B66C43DD-9BBC-4501-97E3-036BE78D2BF1}"/>
              </a:ext>
            </a:extLst>
          </p:cNvPr>
          <p:cNvPicPr>
            <a:picLocks noChangeAspect="1"/>
          </p:cNvPicPr>
          <p:nvPr/>
        </p:nvPicPr>
        <p:blipFill>
          <a:blip r:embed="rId3"/>
          <a:stretch>
            <a:fillRect/>
          </a:stretch>
        </p:blipFill>
        <p:spPr>
          <a:xfrm>
            <a:off x="8134353" y="1089019"/>
            <a:ext cx="4057647" cy="5093192"/>
          </a:xfrm>
          <a:prstGeom prst="rect">
            <a:avLst/>
          </a:prstGeom>
        </p:spPr>
      </p:pic>
      <p:pic>
        <p:nvPicPr>
          <p:cNvPr id="11" name="Grafik 10">
            <a:extLst>
              <a:ext uri="{FF2B5EF4-FFF2-40B4-BE49-F238E27FC236}">
                <a16:creationId xmlns:a16="http://schemas.microsoft.com/office/drawing/2014/main" id="{F0236F9F-C1FA-45E7-A337-BB7C434F0124}"/>
              </a:ext>
            </a:extLst>
          </p:cNvPr>
          <p:cNvPicPr>
            <a:picLocks noChangeAspect="1"/>
          </p:cNvPicPr>
          <p:nvPr/>
        </p:nvPicPr>
        <p:blipFill rotWithShape="1">
          <a:blip r:embed="rId4"/>
          <a:srcRect r="24814" b="24596"/>
          <a:stretch/>
        </p:blipFill>
        <p:spPr>
          <a:xfrm>
            <a:off x="6084000" y="2700000"/>
            <a:ext cx="6108000" cy="4158000"/>
          </a:xfrm>
          <a:prstGeom prst="rect">
            <a:avLst/>
          </a:prstGeom>
        </p:spPr>
      </p:pic>
      <p:cxnSp>
        <p:nvCxnSpPr>
          <p:cNvPr id="6" name="Gerade Verbindung mit Pfeil 5"/>
          <p:cNvCxnSpPr>
            <a:cxnSpLocks/>
          </p:cNvCxnSpPr>
          <p:nvPr/>
        </p:nvCxnSpPr>
        <p:spPr>
          <a:xfrm flipH="1">
            <a:off x="7032104" y="2407549"/>
            <a:ext cx="1944216" cy="445387"/>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718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827FD7B3-65FA-4579-8DF7-4BF23367A9E5}"/>
              </a:ext>
            </a:extLst>
          </p:cNvPr>
          <p:cNvPicPr>
            <a:picLocks noChangeAspect="1"/>
          </p:cNvPicPr>
          <p:nvPr/>
        </p:nvPicPr>
        <p:blipFill>
          <a:blip r:embed="rId3"/>
          <a:stretch>
            <a:fillRect/>
          </a:stretch>
        </p:blipFill>
        <p:spPr>
          <a:xfrm>
            <a:off x="8134353" y="1089019"/>
            <a:ext cx="4057647" cy="5093192"/>
          </a:xfrm>
          <a:prstGeom prst="rect">
            <a:avLst/>
          </a:prstGeom>
        </p:spPr>
      </p:pic>
      <p:sp>
        <p:nvSpPr>
          <p:cNvPr id="11" name="Textplatzhalter 10"/>
          <p:cNvSpPr>
            <a:spLocks noGrp="1"/>
          </p:cNvSpPr>
          <p:nvPr>
            <p:ph type="body" sz="quarter" idx="15"/>
          </p:nvPr>
        </p:nvSpPr>
        <p:spPr/>
        <p:txBody>
          <a:bodyPr/>
          <a:lstStyle/>
          <a:p>
            <a:pPr marL="0" indent="0">
              <a:buNone/>
            </a:pPr>
            <a:r>
              <a:rPr lang="en-US" b="1" dirty="0"/>
              <a:t>Collision Avoidance Group Settings</a:t>
            </a:r>
            <a:endParaRPr lang="de-DE" b="1" dirty="0"/>
          </a:p>
          <a:p>
            <a:pPr marL="0" indent="0">
              <a:buNone/>
            </a:pPr>
            <a:r>
              <a:rPr lang="en-US" dirty="0"/>
              <a:t>The CA Group has 4 key settings.</a:t>
            </a:r>
          </a:p>
          <a:p>
            <a:pPr marL="0" indent="0">
              <a:buNone/>
            </a:pPr>
            <a:endParaRPr lang="en-US" dirty="0"/>
          </a:p>
          <a:p>
            <a:pPr lvl="1"/>
            <a:r>
              <a:rPr lang="en-US" dirty="0"/>
              <a:t>Rail Length </a:t>
            </a:r>
            <a:br>
              <a:rPr lang="en-US" dirty="0"/>
            </a:br>
            <a:r>
              <a:rPr lang="en-US" dirty="0"/>
              <a:t>   (Same as the </a:t>
            </a:r>
            <a:r>
              <a:rPr lang="en-US" dirty="0" err="1"/>
              <a:t>HardwareModulo</a:t>
            </a:r>
            <a:r>
              <a:rPr lang="en-US" dirty="0"/>
              <a:t>)</a:t>
            </a:r>
          </a:p>
          <a:p>
            <a:pPr lvl="1"/>
            <a:r>
              <a:rPr lang="en-US" dirty="0"/>
              <a:t>Rail is a ring</a:t>
            </a:r>
          </a:p>
          <a:p>
            <a:pPr lvl="1"/>
            <a:endParaRPr lang="en-US" dirty="0"/>
          </a:p>
          <a:p>
            <a:pPr lvl="1"/>
            <a:r>
              <a:rPr lang="en-US" dirty="0"/>
              <a:t>Gap Control Mode</a:t>
            </a:r>
          </a:p>
          <a:p>
            <a:pPr lvl="2">
              <a:buFont typeface="Wingdings" panose="05000000000000000000" pitchFamily="2" charset="2"/>
              <a:buChar char="Ø"/>
            </a:pPr>
            <a:r>
              <a:rPr lang="en-US" dirty="0" err="1"/>
              <a:t>mcGapCtrlModeStandard</a:t>
            </a:r>
            <a:r>
              <a:rPr lang="en-US" dirty="0"/>
              <a:t> </a:t>
            </a:r>
          </a:p>
          <a:p>
            <a:pPr lvl="2">
              <a:buFont typeface="Wingdings" panose="05000000000000000000" pitchFamily="2" charset="2"/>
              <a:buChar char="Ø"/>
            </a:pPr>
            <a:r>
              <a:rPr lang="en-US" dirty="0" err="1"/>
              <a:t>mcGapCtrlModeFast</a:t>
            </a:r>
            <a:endParaRPr lang="en-US" dirty="0"/>
          </a:p>
          <a:p>
            <a:pPr lvl="1"/>
            <a:r>
              <a:rPr lang="en-US" dirty="0"/>
              <a:t>Standby Gap Control</a:t>
            </a:r>
          </a:p>
        </p:txBody>
      </p:sp>
      <p:sp>
        <p:nvSpPr>
          <p:cNvPr id="4" name="Titel 3"/>
          <p:cNvSpPr>
            <a:spLocks noGrp="1"/>
          </p:cNvSpPr>
          <p:nvPr>
            <p:ph type="title"/>
          </p:nvPr>
        </p:nvSpPr>
        <p:spPr/>
        <p:txBody>
          <a:bodyPr/>
          <a:lstStyle/>
          <a:p>
            <a:r>
              <a:rPr lang="en-CA" dirty="0"/>
              <a:t>XTS 	Collision Avoidance </a:t>
            </a:r>
          </a:p>
        </p:txBody>
      </p:sp>
      <p:pic>
        <p:nvPicPr>
          <p:cNvPr id="6" name="Grafik 5">
            <a:extLst>
              <a:ext uri="{FF2B5EF4-FFF2-40B4-BE49-F238E27FC236}">
                <a16:creationId xmlns:a16="http://schemas.microsoft.com/office/drawing/2014/main" id="{0E622520-03A6-487F-A72B-F6D6A05A3E54}"/>
              </a:ext>
            </a:extLst>
          </p:cNvPr>
          <p:cNvPicPr>
            <a:picLocks noChangeAspect="1"/>
          </p:cNvPicPr>
          <p:nvPr/>
        </p:nvPicPr>
        <p:blipFill rotWithShape="1">
          <a:blip r:embed="rId4"/>
          <a:srcRect r="24813" b="23943"/>
          <a:stretch/>
        </p:blipFill>
        <p:spPr>
          <a:xfrm>
            <a:off x="6084001" y="2700000"/>
            <a:ext cx="6108000" cy="4194000"/>
          </a:xfrm>
          <a:prstGeom prst="rect">
            <a:avLst/>
          </a:prstGeom>
        </p:spPr>
      </p:pic>
      <p:cxnSp>
        <p:nvCxnSpPr>
          <p:cNvPr id="10" name="Gerade Verbindung mit Pfeil 9">
            <a:extLst>
              <a:ext uri="{FF2B5EF4-FFF2-40B4-BE49-F238E27FC236}">
                <a16:creationId xmlns:a16="http://schemas.microsoft.com/office/drawing/2014/main" id="{C8BD2A4D-3B12-428C-B255-1F14102DE58B}"/>
              </a:ext>
            </a:extLst>
          </p:cNvPr>
          <p:cNvCxnSpPr>
            <a:cxnSpLocks/>
          </p:cNvCxnSpPr>
          <p:nvPr/>
        </p:nvCxnSpPr>
        <p:spPr>
          <a:xfrm flipH="1">
            <a:off x="7896200" y="2407549"/>
            <a:ext cx="1080120" cy="445387"/>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618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r>
              <a:rPr lang="en-GB" kern="0" dirty="0"/>
              <a:t>PLC-Library XTS</a:t>
            </a:r>
            <a:endParaRPr lang="en-GB" dirty="0"/>
          </a:p>
          <a:p>
            <a:pPr marL="457200" indent="-457200">
              <a:buFont typeface="+mj-lt"/>
              <a:buAutoNum type="arabicPeriod"/>
            </a:pPr>
            <a:r>
              <a:rPr lang="en-US" dirty="0"/>
              <a:t>AXIS_REF</a:t>
            </a:r>
          </a:p>
          <a:p>
            <a:pPr marL="457200" indent="-457200">
              <a:buFont typeface="+mj-lt"/>
              <a:buAutoNum type="arabicPeriod"/>
            </a:pPr>
            <a:r>
              <a:rPr lang="en-GB" dirty="0"/>
              <a:t>XTS-Utility Library</a:t>
            </a:r>
          </a:p>
          <a:p>
            <a:pPr marL="457200" indent="-457200">
              <a:buFont typeface="+mj-lt"/>
              <a:buAutoNum type="arabicPeriod"/>
            </a:pPr>
            <a:r>
              <a:rPr lang="en-GB" dirty="0"/>
              <a:t>PLC </a:t>
            </a:r>
            <a:r>
              <a:rPr lang="en-GB" dirty="0" err="1"/>
              <a:t>StartUp</a:t>
            </a:r>
            <a:r>
              <a:rPr lang="en-GB" dirty="0"/>
              <a:t> condition</a:t>
            </a:r>
          </a:p>
          <a:p>
            <a:pPr marL="457200" indent="-457200">
              <a:buFont typeface="+mj-lt"/>
              <a:buAutoNum type="arabicPeriod"/>
            </a:pPr>
            <a:r>
              <a:rPr lang="en-GB" dirty="0"/>
              <a:t>Mover1 detection </a:t>
            </a:r>
            <a:br>
              <a:rPr lang="en-GB" dirty="0"/>
            </a:br>
            <a:r>
              <a:rPr lang="en-GB" dirty="0"/>
              <a:t> via PLC</a:t>
            </a:r>
          </a:p>
          <a:p>
            <a:pPr marL="457200" indent="-457200">
              <a:buFont typeface="+mj-lt"/>
              <a:buAutoNum type="arabicPeriod"/>
            </a:pPr>
            <a:r>
              <a:rPr lang="en-GB" dirty="0"/>
              <a:t>Overview TF5400 </a:t>
            </a:r>
            <a:r>
              <a:rPr lang="en-GB" sz="2000" dirty="0"/>
              <a:t>Collision Avoidance (CA)</a:t>
            </a:r>
          </a:p>
          <a:p>
            <a:pPr marL="457200" indent="-457200">
              <a:buFont typeface="+mj-lt"/>
              <a:buAutoNum type="arabicPeriod"/>
            </a:pPr>
            <a:r>
              <a:rPr lang="en-GB" dirty="0"/>
              <a:t>CA-Group Object</a:t>
            </a:r>
          </a:p>
          <a:p>
            <a:pPr marL="457200" indent="-457200">
              <a:buFont typeface="+mj-lt"/>
              <a:buAutoNum type="arabicPeriod"/>
            </a:pPr>
            <a:r>
              <a:rPr lang="en-GB" b="1" kern="0" dirty="0"/>
              <a:t>PLC-Library CA-Group</a:t>
            </a:r>
            <a:endParaRPr lang="en-GB" b="1" dirty="0"/>
          </a:p>
          <a:p>
            <a:pPr marL="457200" indent="-457200">
              <a:buFont typeface="+mj-lt"/>
              <a:buAutoNum type="arabicPeriod"/>
            </a:pPr>
            <a:r>
              <a:rPr lang="en-US" dirty="0"/>
              <a:t>AXES_GROUP_REF</a:t>
            </a:r>
            <a:endParaRPr lang="en-GB" dirty="0"/>
          </a:p>
          <a:p>
            <a:pPr marL="457200" indent="-457200">
              <a:buFont typeface="+mj-lt"/>
              <a:buAutoNum type="arabicPeriod"/>
            </a:pPr>
            <a:r>
              <a:rPr lang="en-GB" dirty="0"/>
              <a:t>CA-Group handling</a:t>
            </a:r>
          </a:p>
          <a:p>
            <a:pPr marL="457200" indent="-457200">
              <a:buFont typeface="+mj-lt"/>
              <a:buAutoNum type="arabicPeriod"/>
            </a:pPr>
            <a:r>
              <a:rPr lang="en-GB" dirty="0"/>
              <a:t>CA-Operation</a:t>
            </a:r>
          </a:p>
        </p:txBody>
      </p:sp>
      <p:sp>
        <p:nvSpPr>
          <p:cNvPr id="4" name="Titel 3"/>
          <p:cNvSpPr>
            <a:spLocks noGrp="1"/>
          </p:cNvSpPr>
          <p:nvPr>
            <p:ph type="title"/>
          </p:nvPr>
        </p:nvSpPr>
        <p:spPr/>
        <p:txBody>
          <a:bodyPr/>
          <a:lstStyle/>
          <a:p>
            <a:r>
              <a:rPr lang="de-DE" dirty="0"/>
              <a:t>Agenda | XTS – </a:t>
            </a:r>
            <a:r>
              <a:rPr lang="en-CA" dirty="0"/>
              <a:t>PLC</a:t>
            </a:r>
            <a:endParaRPr lang="de-DE" dirty="0"/>
          </a:p>
        </p:txBody>
      </p:sp>
    </p:spTree>
    <p:extLst>
      <p:ext uri="{BB962C8B-B14F-4D97-AF65-F5344CB8AC3E}">
        <p14:creationId xmlns:p14="http://schemas.microsoft.com/office/powerpoint/2010/main" val="843260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r>
              <a:rPr lang="en-GB" b="1" kern="0" dirty="0"/>
              <a:t>PLC-Library XTS</a:t>
            </a:r>
            <a:endParaRPr lang="en-GB" b="1" dirty="0"/>
          </a:p>
          <a:p>
            <a:pPr marL="457200" indent="-457200">
              <a:buFont typeface="+mj-lt"/>
              <a:buAutoNum type="arabicPeriod"/>
            </a:pPr>
            <a:r>
              <a:rPr lang="en-US" dirty="0"/>
              <a:t>AXIS_REF</a:t>
            </a:r>
          </a:p>
          <a:p>
            <a:pPr marL="457200" indent="-457200">
              <a:buFont typeface="+mj-lt"/>
              <a:buAutoNum type="arabicPeriod"/>
            </a:pPr>
            <a:r>
              <a:rPr lang="en-GB" dirty="0"/>
              <a:t>XTS-Utility Library</a:t>
            </a:r>
          </a:p>
          <a:p>
            <a:pPr marL="457200" indent="-457200">
              <a:buFont typeface="+mj-lt"/>
              <a:buAutoNum type="arabicPeriod"/>
            </a:pPr>
            <a:r>
              <a:rPr lang="en-GB" dirty="0"/>
              <a:t>PLC </a:t>
            </a:r>
            <a:r>
              <a:rPr lang="en-GB" dirty="0" err="1"/>
              <a:t>StartUp</a:t>
            </a:r>
            <a:r>
              <a:rPr lang="en-GB" dirty="0"/>
              <a:t> condition</a:t>
            </a:r>
          </a:p>
          <a:p>
            <a:pPr marL="457200" indent="-457200">
              <a:buFont typeface="+mj-lt"/>
              <a:buAutoNum type="arabicPeriod"/>
            </a:pPr>
            <a:r>
              <a:rPr lang="en-GB" dirty="0"/>
              <a:t>Mover1 detection </a:t>
            </a:r>
            <a:br>
              <a:rPr lang="en-GB" dirty="0"/>
            </a:br>
            <a:r>
              <a:rPr lang="en-GB" dirty="0"/>
              <a:t> via PLC</a:t>
            </a:r>
          </a:p>
          <a:p>
            <a:pPr marL="457200" indent="-457200">
              <a:buFont typeface="+mj-lt"/>
              <a:buAutoNum type="arabicPeriod"/>
            </a:pPr>
            <a:r>
              <a:rPr lang="en-GB" dirty="0"/>
              <a:t>Overview TF5400 </a:t>
            </a:r>
            <a:r>
              <a:rPr lang="en-GB" sz="2000" dirty="0"/>
              <a:t>Collision Avoidance (CA)</a:t>
            </a:r>
          </a:p>
          <a:p>
            <a:pPr marL="457200" indent="-457200">
              <a:buFont typeface="+mj-lt"/>
              <a:buAutoNum type="arabicPeriod"/>
            </a:pPr>
            <a:r>
              <a:rPr lang="en-GB" dirty="0"/>
              <a:t>CA-Group Object</a:t>
            </a:r>
          </a:p>
          <a:p>
            <a:pPr marL="457200" indent="-457200">
              <a:buFont typeface="+mj-lt"/>
              <a:buAutoNum type="arabicPeriod"/>
            </a:pPr>
            <a:r>
              <a:rPr lang="en-GB" kern="0" dirty="0"/>
              <a:t>PLC-Library CA-Group</a:t>
            </a:r>
            <a:endParaRPr lang="en-GB" dirty="0"/>
          </a:p>
          <a:p>
            <a:pPr marL="457200" indent="-457200">
              <a:buFont typeface="+mj-lt"/>
              <a:buAutoNum type="arabicPeriod"/>
            </a:pPr>
            <a:r>
              <a:rPr lang="en-US" dirty="0"/>
              <a:t>AXES_GROUP_REF</a:t>
            </a:r>
            <a:endParaRPr lang="en-GB" dirty="0"/>
          </a:p>
          <a:p>
            <a:pPr marL="457200" indent="-457200">
              <a:buFont typeface="+mj-lt"/>
              <a:buAutoNum type="arabicPeriod"/>
            </a:pPr>
            <a:r>
              <a:rPr lang="en-GB" dirty="0"/>
              <a:t>CA-Group handling</a:t>
            </a:r>
          </a:p>
          <a:p>
            <a:pPr marL="457200" indent="-457200">
              <a:buFont typeface="+mj-lt"/>
              <a:buAutoNum type="arabicPeriod"/>
            </a:pPr>
            <a:r>
              <a:rPr lang="en-GB" dirty="0"/>
              <a:t>CA-Operation</a:t>
            </a:r>
          </a:p>
          <a:p>
            <a:pPr marL="0" indent="0">
              <a:buNone/>
            </a:pPr>
            <a:endParaRPr lang="en-US" dirty="0"/>
          </a:p>
        </p:txBody>
      </p:sp>
      <p:sp>
        <p:nvSpPr>
          <p:cNvPr id="4" name="Titel 3"/>
          <p:cNvSpPr>
            <a:spLocks noGrp="1"/>
          </p:cNvSpPr>
          <p:nvPr>
            <p:ph type="title"/>
          </p:nvPr>
        </p:nvSpPr>
        <p:spPr/>
        <p:txBody>
          <a:bodyPr/>
          <a:lstStyle/>
          <a:p>
            <a:r>
              <a:rPr lang="de-DE" dirty="0"/>
              <a:t>Agenda | XTS – </a:t>
            </a:r>
            <a:r>
              <a:rPr lang="en-CA" dirty="0"/>
              <a:t>PLC</a:t>
            </a:r>
            <a:endParaRPr lang="de-DE" dirty="0"/>
          </a:p>
        </p:txBody>
      </p:sp>
    </p:spTree>
    <p:extLst>
      <p:ext uri="{BB962C8B-B14F-4D97-AF65-F5344CB8AC3E}">
        <p14:creationId xmlns:p14="http://schemas.microsoft.com/office/powerpoint/2010/main" val="1176094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8766000" y="1090800"/>
            <a:ext cx="3428572" cy="3782857"/>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879B2FB5-D628-4B11-9965-B1A40E2C9AE0}"/>
              </a:ext>
            </a:extLst>
          </p:cNvPr>
          <p:cNvPicPr>
            <a:picLocks noChangeAspect="1"/>
          </p:cNvPicPr>
          <p:nvPr/>
        </p:nvPicPr>
        <p:blipFill rotWithShape="1">
          <a:blip r:embed="rId4"/>
          <a:srcRect b="6791"/>
          <a:stretch/>
        </p:blipFill>
        <p:spPr>
          <a:xfrm>
            <a:off x="6096000" y="2528888"/>
            <a:ext cx="6133912" cy="4329112"/>
          </a:xfrm>
          <a:prstGeom prst="rect">
            <a:avLst/>
          </a:prstGeom>
        </p:spPr>
      </p:pic>
      <p:sp>
        <p:nvSpPr>
          <p:cNvPr id="8" name="Textplatzhalter 7"/>
          <p:cNvSpPr>
            <a:spLocks noGrp="1"/>
          </p:cNvSpPr>
          <p:nvPr>
            <p:ph type="body" sz="quarter" idx="15"/>
          </p:nvPr>
        </p:nvSpPr>
        <p:spPr/>
        <p:txBody>
          <a:bodyPr/>
          <a:lstStyle/>
          <a:p>
            <a:pPr marL="0" indent="0">
              <a:buNone/>
            </a:pPr>
            <a:r>
              <a:rPr lang="en-US" b="1" dirty="0"/>
              <a:t>Necessary PLC-Libraries </a:t>
            </a:r>
            <a:br>
              <a:rPr lang="en-US" b="1" dirty="0"/>
            </a:br>
            <a:r>
              <a:rPr lang="en-US" b="1" dirty="0"/>
              <a:t>	Collision Avoidance </a:t>
            </a:r>
            <a:endParaRPr lang="de-DE" b="1" dirty="0"/>
          </a:p>
        </p:txBody>
      </p:sp>
      <p:sp>
        <p:nvSpPr>
          <p:cNvPr id="4" name="Titel 3"/>
          <p:cNvSpPr>
            <a:spLocks noGrp="1"/>
          </p:cNvSpPr>
          <p:nvPr>
            <p:ph type="title"/>
          </p:nvPr>
        </p:nvSpPr>
        <p:spPr/>
        <p:txBody>
          <a:bodyPr/>
          <a:lstStyle/>
          <a:p>
            <a:r>
              <a:rPr lang="en-CA"/>
              <a:t>XTS 	PLC Libraries</a:t>
            </a:r>
            <a:endParaRPr lang="en-CA" dirty="0"/>
          </a:p>
        </p:txBody>
      </p:sp>
      <p:cxnSp>
        <p:nvCxnSpPr>
          <p:cNvPr id="11" name="Gerade Verbindung mit Pfeil 10"/>
          <p:cNvCxnSpPr/>
          <p:nvPr/>
        </p:nvCxnSpPr>
        <p:spPr>
          <a:xfrm flipH="1">
            <a:off x="8298858" y="2256513"/>
            <a:ext cx="864098" cy="373379"/>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3" descr="E:\Bilder\PLC\AddLib.bmp"/>
          <p:cNvPicPr>
            <a:picLocks noChangeAspect="1" noChangeArrowheads="1"/>
          </p:cNvPicPr>
          <p:nvPr/>
        </p:nvPicPr>
        <p:blipFill rotWithShape="1">
          <a:blip r:embed="rId5">
            <a:extLst>
              <a:ext uri="{28A0092B-C50C-407E-A947-70E740481C1C}">
                <a14:useLocalDpi xmlns:a14="http://schemas.microsoft.com/office/drawing/2010/main" val="0"/>
              </a:ext>
            </a:extLst>
          </a:blip>
          <a:srcRect l="1803" t="1381" r="7605" b="1381"/>
          <a:stretch/>
        </p:blipFill>
        <p:spPr bwMode="auto">
          <a:xfrm>
            <a:off x="9273237" y="2060848"/>
            <a:ext cx="2248317" cy="11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934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noChangeAspect="1"/>
          </p:cNvPicPr>
          <p:nvPr/>
        </p:nvPicPr>
        <p:blipFill rotWithShape="1">
          <a:blip r:embed="rId3"/>
          <a:srcRect l="193" t="30540" r="-193" b="288"/>
          <a:stretch/>
        </p:blipFill>
        <p:spPr>
          <a:xfrm>
            <a:off x="8766900" y="1090800"/>
            <a:ext cx="3428572" cy="5794584"/>
          </a:xfrm>
          <a:prstGeom prst="rect">
            <a:avLst/>
          </a:prstGeom>
        </p:spPr>
      </p:pic>
      <p:sp>
        <p:nvSpPr>
          <p:cNvPr id="7" name="Textplatzhalter 6"/>
          <p:cNvSpPr>
            <a:spLocks noGrp="1"/>
          </p:cNvSpPr>
          <p:nvPr>
            <p:ph type="body" sz="quarter" idx="15"/>
          </p:nvPr>
        </p:nvSpPr>
        <p:spPr>
          <a:xfrm>
            <a:off x="3" y="1090799"/>
            <a:ext cx="8766897" cy="5331600"/>
          </a:xfrm>
        </p:spPr>
        <p:txBody>
          <a:bodyPr/>
          <a:lstStyle/>
          <a:p>
            <a:pPr marL="0" indent="0">
              <a:buNone/>
            </a:pPr>
            <a:r>
              <a:rPr lang="en-US" b="1" dirty="0"/>
              <a:t>Necessary PLC-Libraries </a:t>
            </a:r>
            <a:br>
              <a:rPr lang="en-US" b="1" dirty="0"/>
            </a:br>
            <a:r>
              <a:rPr lang="en-US" b="1" dirty="0"/>
              <a:t>	Collision Avoidance </a:t>
            </a:r>
            <a:endParaRPr lang="de-DE" b="1" dirty="0"/>
          </a:p>
          <a:p>
            <a:pPr marL="0" indent="0">
              <a:buNone/>
            </a:pPr>
            <a:endParaRPr lang="en-GB" sz="1800" dirty="0"/>
          </a:p>
          <a:p>
            <a:r>
              <a:rPr lang="en-GB" dirty="0"/>
              <a:t>Tc3_McCollisionAvoidance</a:t>
            </a:r>
          </a:p>
          <a:p>
            <a:pPr marL="717550" lvl="2" indent="0">
              <a:buNone/>
            </a:pPr>
            <a:r>
              <a:rPr lang="en-GB" sz="1800" dirty="0"/>
              <a:t>Library containing control function blocks for Collision Avoidance</a:t>
            </a:r>
          </a:p>
          <a:p>
            <a:r>
              <a:rPr lang="en-GB" dirty="0"/>
              <a:t>Tc3_McCoordinatedMotion</a:t>
            </a:r>
          </a:p>
          <a:p>
            <a:pPr marL="717550" lvl="2" indent="0">
              <a:buNone/>
            </a:pPr>
            <a:r>
              <a:rPr lang="en-GB" sz="1800" dirty="0"/>
              <a:t>Library containing control function blocks for Axis Group handling	</a:t>
            </a:r>
          </a:p>
          <a:p>
            <a:r>
              <a:rPr lang="en-GB" dirty="0"/>
              <a:t>Tc3_Mc3Definitions</a:t>
            </a:r>
          </a:p>
          <a:p>
            <a:pPr marL="717550" lvl="2" indent="0">
              <a:buNone/>
            </a:pPr>
            <a:r>
              <a:rPr lang="en-GB" sz="1800" dirty="0"/>
              <a:t>Library with definition for the motion functions</a:t>
            </a:r>
          </a:p>
          <a:p>
            <a:endParaRPr lang="en-GB" dirty="0"/>
          </a:p>
          <a:p>
            <a:endParaRPr lang="en-GB" dirty="0"/>
          </a:p>
          <a:p>
            <a:endParaRPr lang="en-GB" dirty="0"/>
          </a:p>
          <a:p>
            <a:endParaRPr lang="en-GB" dirty="0"/>
          </a:p>
          <a:p>
            <a:endParaRPr lang="en-GB" dirty="0"/>
          </a:p>
          <a:p>
            <a:endParaRPr lang="en-GB" dirty="0"/>
          </a:p>
        </p:txBody>
      </p:sp>
      <p:sp>
        <p:nvSpPr>
          <p:cNvPr id="4" name="Titel 3"/>
          <p:cNvSpPr>
            <a:spLocks noGrp="1"/>
          </p:cNvSpPr>
          <p:nvPr>
            <p:ph type="title"/>
          </p:nvPr>
        </p:nvSpPr>
        <p:spPr/>
        <p:txBody>
          <a:bodyPr/>
          <a:lstStyle/>
          <a:p>
            <a:r>
              <a:rPr lang="en-CA"/>
              <a:t>XTS 	PLC Libraries</a:t>
            </a:r>
            <a:endParaRPr lang="en-CA" dirty="0"/>
          </a:p>
        </p:txBody>
      </p:sp>
      <p:pic>
        <p:nvPicPr>
          <p:cNvPr id="5" name="Grafik 4" descr="Ein Bild, das Text enthält.&#10;&#10;Automatisch generierte Beschreibung">
            <a:extLst>
              <a:ext uri="{FF2B5EF4-FFF2-40B4-BE49-F238E27FC236}">
                <a16:creationId xmlns:a16="http://schemas.microsoft.com/office/drawing/2014/main" id="{5A95F15D-78D0-44D9-AA7C-B83A4A7C2C82}"/>
              </a:ext>
            </a:extLst>
          </p:cNvPr>
          <p:cNvPicPr>
            <a:picLocks noChangeAspect="1"/>
          </p:cNvPicPr>
          <p:nvPr/>
        </p:nvPicPr>
        <p:blipFill rotWithShape="1">
          <a:blip r:embed="rId4"/>
          <a:srcRect l="2672" t="14729" r="41432" b="15693"/>
          <a:stretch/>
        </p:blipFill>
        <p:spPr>
          <a:xfrm>
            <a:off x="8328248" y="3212975"/>
            <a:ext cx="3867224" cy="3645025"/>
          </a:xfrm>
          <a:prstGeom prst="rect">
            <a:avLst/>
          </a:prstGeom>
        </p:spPr>
      </p:pic>
    </p:spTree>
    <p:extLst>
      <p:ext uri="{BB962C8B-B14F-4D97-AF65-F5344CB8AC3E}">
        <p14:creationId xmlns:p14="http://schemas.microsoft.com/office/powerpoint/2010/main" val="2651543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r>
              <a:rPr lang="en-GB" kern="0" dirty="0"/>
              <a:t>PLC-Library XTS</a:t>
            </a:r>
            <a:endParaRPr lang="en-GB" dirty="0"/>
          </a:p>
          <a:p>
            <a:pPr marL="457200" indent="-457200">
              <a:buFont typeface="+mj-lt"/>
              <a:buAutoNum type="arabicPeriod"/>
            </a:pPr>
            <a:r>
              <a:rPr lang="en-US" dirty="0"/>
              <a:t>AXIS_REF</a:t>
            </a:r>
          </a:p>
          <a:p>
            <a:pPr marL="457200" indent="-457200">
              <a:buFont typeface="+mj-lt"/>
              <a:buAutoNum type="arabicPeriod"/>
            </a:pPr>
            <a:r>
              <a:rPr lang="en-GB" dirty="0"/>
              <a:t>XTS-Utility Library</a:t>
            </a:r>
          </a:p>
          <a:p>
            <a:pPr marL="457200" indent="-457200">
              <a:buFont typeface="+mj-lt"/>
              <a:buAutoNum type="arabicPeriod"/>
            </a:pPr>
            <a:r>
              <a:rPr lang="en-GB" dirty="0"/>
              <a:t>PLC </a:t>
            </a:r>
            <a:r>
              <a:rPr lang="en-GB" dirty="0" err="1"/>
              <a:t>StartUp</a:t>
            </a:r>
            <a:r>
              <a:rPr lang="en-GB" dirty="0"/>
              <a:t> condition</a:t>
            </a:r>
          </a:p>
          <a:p>
            <a:pPr marL="457200" indent="-457200">
              <a:buFont typeface="+mj-lt"/>
              <a:buAutoNum type="arabicPeriod"/>
            </a:pPr>
            <a:r>
              <a:rPr lang="en-GB" dirty="0"/>
              <a:t>Mover1 detection </a:t>
            </a:r>
            <a:br>
              <a:rPr lang="en-GB" dirty="0"/>
            </a:br>
            <a:r>
              <a:rPr lang="en-GB" dirty="0"/>
              <a:t> via PLC</a:t>
            </a:r>
          </a:p>
          <a:p>
            <a:pPr marL="457200" indent="-457200">
              <a:buFont typeface="+mj-lt"/>
              <a:buAutoNum type="arabicPeriod"/>
            </a:pPr>
            <a:r>
              <a:rPr lang="en-GB" dirty="0"/>
              <a:t>Overview TF5400 </a:t>
            </a:r>
            <a:r>
              <a:rPr lang="en-GB" sz="2000" dirty="0"/>
              <a:t>Collision Avoidance (CA)</a:t>
            </a:r>
          </a:p>
          <a:p>
            <a:pPr marL="457200" indent="-457200">
              <a:buFont typeface="+mj-lt"/>
              <a:buAutoNum type="arabicPeriod"/>
            </a:pPr>
            <a:r>
              <a:rPr lang="en-GB" dirty="0"/>
              <a:t>CA-Group Object</a:t>
            </a:r>
          </a:p>
          <a:p>
            <a:pPr marL="457200" indent="-457200">
              <a:buFont typeface="+mj-lt"/>
              <a:buAutoNum type="arabicPeriod"/>
            </a:pPr>
            <a:r>
              <a:rPr lang="en-GB" kern="0" dirty="0"/>
              <a:t>PLC-Library CA-Group</a:t>
            </a:r>
            <a:endParaRPr lang="en-GB" dirty="0"/>
          </a:p>
          <a:p>
            <a:pPr marL="457200" indent="-457200">
              <a:buFont typeface="+mj-lt"/>
              <a:buAutoNum type="arabicPeriod"/>
            </a:pPr>
            <a:r>
              <a:rPr lang="en-US" b="1" dirty="0"/>
              <a:t>AXES_GROUP_REF</a:t>
            </a:r>
            <a:endParaRPr lang="en-GB" b="1" dirty="0"/>
          </a:p>
          <a:p>
            <a:pPr marL="457200" indent="-457200">
              <a:buFont typeface="+mj-lt"/>
              <a:buAutoNum type="arabicPeriod"/>
            </a:pPr>
            <a:r>
              <a:rPr lang="en-GB" dirty="0"/>
              <a:t>CA-Group handling</a:t>
            </a:r>
          </a:p>
          <a:p>
            <a:pPr marL="457200" indent="-457200">
              <a:buFont typeface="+mj-lt"/>
              <a:buAutoNum type="arabicPeriod"/>
            </a:pPr>
            <a:r>
              <a:rPr lang="en-GB" dirty="0"/>
              <a:t>CA-Operation</a:t>
            </a:r>
          </a:p>
        </p:txBody>
      </p:sp>
      <p:sp>
        <p:nvSpPr>
          <p:cNvPr id="4" name="Titel 3"/>
          <p:cNvSpPr>
            <a:spLocks noGrp="1"/>
          </p:cNvSpPr>
          <p:nvPr>
            <p:ph type="title"/>
          </p:nvPr>
        </p:nvSpPr>
        <p:spPr/>
        <p:txBody>
          <a:bodyPr/>
          <a:lstStyle/>
          <a:p>
            <a:r>
              <a:rPr lang="de-DE" dirty="0"/>
              <a:t>Agenda | XTS – </a:t>
            </a:r>
            <a:r>
              <a:rPr lang="en-CA" dirty="0"/>
              <a:t>PLC</a:t>
            </a:r>
            <a:endParaRPr lang="de-DE" dirty="0"/>
          </a:p>
        </p:txBody>
      </p:sp>
    </p:spTree>
    <p:extLst>
      <p:ext uri="{BB962C8B-B14F-4D97-AF65-F5344CB8AC3E}">
        <p14:creationId xmlns:p14="http://schemas.microsoft.com/office/powerpoint/2010/main" val="37559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3">
            <a:extLst>
              <a:ext uri="{28A0092B-C50C-407E-A947-70E740481C1C}">
                <a14:useLocalDpi xmlns:a14="http://schemas.microsoft.com/office/drawing/2010/main" val="0"/>
              </a:ext>
            </a:extLst>
          </a:blip>
          <a:srcRect b="15989"/>
          <a:stretch/>
        </p:blipFill>
        <p:spPr>
          <a:xfrm>
            <a:off x="9051935" y="1096536"/>
            <a:ext cx="3130826" cy="5761464"/>
          </a:xfrm>
          <a:prstGeom prst="rect">
            <a:avLst/>
          </a:prstGeom>
        </p:spPr>
      </p:pic>
      <p:sp>
        <p:nvSpPr>
          <p:cNvPr id="7" name="Textplatzhalter 6"/>
          <p:cNvSpPr>
            <a:spLocks noGrp="1"/>
          </p:cNvSpPr>
          <p:nvPr>
            <p:ph type="body" sz="quarter" idx="15"/>
          </p:nvPr>
        </p:nvSpPr>
        <p:spPr/>
        <p:txBody>
          <a:bodyPr/>
          <a:lstStyle/>
          <a:p>
            <a:r>
              <a:rPr lang="en-US" b="1" dirty="0"/>
              <a:t>AXES_GROUP_REF for linking  to the CA Group Object</a:t>
            </a:r>
          </a:p>
          <a:p>
            <a:pPr lvl="1"/>
            <a:r>
              <a:rPr lang="en-GB" dirty="0"/>
              <a:t>definition of  AXES_GROUP_REF</a:t>
            </a:r>
          </a:p>
          <a:p>
            <a:pPr lvl="2">
              <a:buFont typeface="Wingdings" panose="05000000000000000000" pitchFamily="2" charset="2"/>
              <a:buChar char="Ø"/>
            </a:pPr>
            <a:r>
              <a:rPr lang="en-US" dirty="0"/>
              <a:t>AXES_GROUP_REF interface provides </a:t>
            </a:r>
            <a:br>
              <a:rPr lang="en-US" dirty="0"/>
            </a:br>
            <a:r>
              <a:rPr lang="en-US" dirty="0"/>
              <a:t>the cyclical data exchange between </a:t>
            </a:r>
            <a:br>
              <a:rPr lang="en-US" dirty="0"/>
            </a:br>
            <a:r>
              <a:rPr lang="en-US" dirty="0"/>
              <a:t>PLC and a NC group object. </a:t>
            </a:r>
            <a:endParaRPr lang="en-GB" dirty="0"/>
          </a:p>
          <a:p>
            <a:endParaRPr lang="en-GB" sz="1800" dirty="0"/>
          </a:p>
          <a:p>
            <a:endParaRPr lang="en-GB" sz="1800" dirty="0"/>
          </a:p>
          <a:p>
            <a:endParaRPr lang="en-GB" sz="1800" dirty="0"/>
          </a:p>
          <a:p>
            <a:endParaRPr lang="en-GB" sz="1800" dirty="0"/>
          </a:p>
          <a:p>
            <a:endParaRPr lang="en-GB" sz="1800" dirty="0"/>
          </a:p>
        </p:txBody>
      </p:sp>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499" y="4143404"/>
            <a:ext cx="6813230" cy="948822"/>
          </a:xfrm>
          <a:prstGeom prst="rect">
            <a:avLst/>
          </a:prstGeom>
        </p:spPr>
      </p:pic>
      <p:sp>
        <p:nvSpPr>
          <p:cNvPr id="4" name="Titel 3"/>
          <p:cNvSpPr>
            <a:spLocks noGrp="1"/>
          </p:cNvSpPr>
          <p:nvPr>
            <p:ph type="title"/>
          </p:nvPr>
        </p:nvSpPr>
        <p:spPr/>
        <p:txBody>
          <a:bodyPr/>
          <a:lstStyle/>
          <a:p>
            <a:r>
              <a:rPr lang="en-CA" dirty="0"/>
              <a:t>XTS 	AXES_GROUP_REF</a:t>
            </a:r>
          </a:p>
        </p:txBody>
      </p:sp>
      <p:sp>
        <p:nvSpPr>
          <p:cNvPr id="11" name="Rechteck 10"/>
          <p:cNvSpPr/>
          <p:nvPr/>
        </p:nvSpPr>
        <p:spPr>
          <a:xfrm>
            <a:off x="9051934" y="5419288"/>
            <a:ext cx="2969489" cy="21811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cxnSp>
        <p:nvCxnSpPr>
          <p:cNvPr id="12" name="Gerade Verbindung mit Pfeil 11"/>
          <p:cNvCxnSpPr/>
          <p:nvPr/>
        </p:nvCxnSpPr>
        <p:spPr>
          <a:xfrm flipH="1" flipV="1">
            <a:off x="7248128" y="4725144"/>
            <a:ext cx="1679526" cy="658288"/>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150" name="Picture 6" descr="E:\Bilder\PLC\BuilSolution.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7795" y="5383432"/>
            <a:ext cx="4785360" cy="146304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Gerade Verbindung mit Pfeil 16"/>
          <p:cNvCxnSpPr/>
          <p:nvPr/>
        </p:nvCxnSpPr>
        <p:spPr>
          <a:xfrm>
            <a:off x="4223792" y="5011530"/>
            <a:ext cx="216024" cy="472882"/>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757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b="15906"/>
          <a:stretch/>
        </p:blipFill>
        <p:spPr>
          <a:xfrm>
            <a:off x="9050867" y="1090799"/>
            <a:ext cx="3130826" cy="5767201"/>
          </a:xfrm>
          <a:prstGeom prst="rect">
            <a:avLst/>
          </a:prstGeom>
        </p:spPr>
      </p:pic>
      <p:sp>
        <p:nvSpPr>
          <p:cNvPr id="7" name="Textplatzhalter 6"/>
          <p:cNvSpPr>
            <a:spLocks noGrp="1"/>
          </p:cNvSpPr>
          <p:nvPr>
            <p:ph type="body" sz="quarter" idx="15"/>
          </p:nvPr>
        </p:nvSpPr>
        <p:spPr/>
        <p:txBody>
          <a:bodyPr/>
          <a:lstStyle/>
          <a:p>
            <a:r>
              <a:rPr lang="en-US" b="1" dirty="0"/>
              <a:t>AXES_GROUP_REF for linking  </a:t>
            </a:r>
            <a:br>
              <a:rPr lang="en-US" b="1" dirty="0"/>
            </a:br>
            <a:r>
              <a:rPr lang="en-US" b="1" dirty="0"/>
              <a:t> then PLC with the CA Group Object</a:t>
            </a:r>
          </a:p>
          <a:p>
            <a:pPr lvl="1"/>
            <a:r>
              <a:rPr lang="en-GB" dirty="0"/>
              <a:t>link the AXES_GROUP_REF to the CA-Group</a:t>
            </a:r>
          </a:p>
          <a:p>
            <a:endParaRPr lang="en-GB" sz="1800" dirty="0"/>
          </a:p>
          <a:p>
            <a:endParaRPr lang="en-GB" sz="1800" dirty="0"/>
          </a:p>
          <a:p>
            <a:endParaRPr lang="en-GB" sz="1800" dirty="0"/>
          </a:p>
          <a:p>
            <a:endParaRPr lang="en-GB" sz="1800" dirty="0"/>
          </a:p>
          <a:p>
            <a:endParaRPr lang="en-GB" sz="1800" dirty="0"/>
          </a:p>
        </p:txBody>
      </p:sp>
      <p:sp>
        <p:nvSpPr>
          <p:cNvPr id="4" name="Titel 3"/>
          <p:cNvSpPr>
            <a:spLocks noGrp="1"/>
          </p:cNvSpPr>
          <p:nvPr>
            <p:ph type="title"/>
          </p:nvPr>
        </p:nvSpPr>
        <p:spPr/>
        <p:txBody>
          <a:bodyPr/>
          <a:lstStyle/>
          <a:p>
            <a:r>
              <a:rPr lang="en-CA" dirty="0"/>
              <a:t>XTS 	AXES_GROUP_REF</a:t>
            </a:r>
          </a:p>
        </p:txBody>
      </p:sp>
      <p:sp>
        <p:nvSpPr>
          <p:cNvPr id="11" name="Rechteck 10"/>
          <p:cNvSpPr/>
          <p:nvPr/>
        </p:nvSpPr>
        <p:spPr>
          <a:xfrm>
            <a:off x="9840416" y="3899500"/>
            <a:ext cx="1179761" cy="21602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0" name="Rechteck 9"/>
          <p:cNvSpPr/>
          <p:nvPr/>
        </p:nvSpPr>
        <p:spPr>
          <a:xfrm>
            <a:off x="9839190" y="4275797"/>
            <a:ext cx="1179761" cy="21602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580" y="2636912"/>
            <a:ext cx="4000500" cy="3080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699" y="3791579"/>
            <a:ext cx="4000500" cy="3080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Gerade Verbindung mit Pfeil 12"/>
          <p:cNvCxnSpPr/>
          <p:nvPr/>
        </p:nvCxnSpPr>
        <p:spPr>
          <a:xfrm flipH="1" flipV="1">
            <a:off x="5492927" y="3620056"/>
            <a:ext cx="4243131" cy="387456"/>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H="1">
            <a:off x="6769080" y="4383809"/>
            <a:ext cx="2966978" cy="334515"/>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54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r>
              <a:rPr lang="en-GB" kern="0" dirty="0"/>
              <a:t>PLC-Library XTS</a:t>
            </a:r>
            <a:endParaRPr lang="en-GB" dirty="0"/>
          </a:p>
          <a:p>
            <a:pPr marL="457200" indent="-457200">
              <a:buFont typeface="+mj-lt"/>
              <a:buAutoNum type="arabicPeriod"/>
            </a:pPr>
            <a:r>
              <a:rPr lang="en-US" dirty="0"/>
              <a:t>AXIS_REF</a:t>
            </a:r>
          </a:p>
          <a:p>
            <a:pPr marL="457200" indent="-457200">
              <a:buFont typeface="+mj-lt"/>
              <a:buAutoNum type="arabicPeriod"/>
            </a:pPr>
            <a:r>
              <a:rPr lang="en-GB" dirty="0"/>
              <a:t>XTS-Utility Library</a:t>
            </a:r>
          </a:p>
          <a:p>
            <a:pPr marL="457200" indent="-457200">
              <a:buFont typeface="+mj-lt"/>
              <a:buAutoNum type="arabicPeriod"/>
            </a:pPr>
            <a:r>
              <a:rPr lang="en-GB" dirty="0"/>
              <a:t>PLC </a:t>
            </a:r>
            <a:r>
              <a:rPr lang="en-GB" dirty="0" err="1"/>
              <a:t>StartUp</a:t>
            </a:r>
            <a:r>
              <a:rPr lang="en-GB" dirty="0"/>
              <a:t> condition</a:t>
            </a:r>
          </a:p>
          <a:p>
            <a:pPr marL="457200" indent="-457200">
              <a:buFont typeface="+mj-lt"/>
              <a:buAutoNum type="arabicPeriod"/>
            </a:pPr>
            <a:r>
              <a:rPr lang="en-GB" dirty="0"/>
              <a:t>Mover1 detection </a:t>
            </a:r>
            <a:br>
              <a:rPr lang="en-GB" dirty="0"/>
            </a:br>
            <a:r>
              <a:rPr lang="en-GB" dirty="0"/>
              <a:t> via PLC</a:t>
            </a:r>
          </a:p>
          <a:p>
            <a:pPr marL="457200" indent="-457200">
              <a:buFont typeface="+mj-lt"/>
              <a:buAutoNum type="arabicPeriod"/>
            </a:pPr>
            <a:r>
              <a:rPr lang="en-GB" dirty="0"/>
              <a:t>Overview TF5400 </a:t>
            </a:r>
            <a:r>
              <a:rPr lang="en-GB" sz="2000" dirty="0"/>
              <a:t>Collision Avoidance (CA)</a:t>
            </a:r>
          </a:p>
          <a:p>
            <a:pPr marL="457200" indent="-457200">
              <a:buFont typeface="+mj-lt"/>
              <a:buAutoNum type="arabicPeriod"/>
            </a:pPr>
            <a:r>
              <a:rPr lang="en-GB" dirty="0"/>
              <a:t>CA-Group Object</a:t>
            </a:r>
          </a:p>
          <a:p>
            <a:pPr marL="457200" indent="-457200">
              <a:buFont typeface="+mj-lt"/>
              <a:buAutoNum type="arabicPeriod"/>
            </a:pPr>
            <a:r>
              <a:rPr lang="en-GB" kern="0" dirty="0"/>
              <a:t>PLC-Library CA-Group</a:t>
            </a:r>
            <a:endParaRPr lang="en-GB" dirty="0"/>
          </a:p>
          <a:p>
            <a:pPr marL="457200" indent="-457200">
              <a:buFont typeface="+mj-lt"/>
              <a:buAutoNum type="arabicPeriod"/>
            </a:pPr>
            <a:r>
              <a:rPr lang="en-US" dirty="0"/>
              <a:t>AXES_GROUP_REF</a:t>
            </a:r>
            <a:endParaRPr lang="en-GB" dirty="0"/>
          </a:p>
          <a:p>
            <a:pPr marL="457200" indent="-457200">
              <a:buFont typeface="+mj-lt"/>
              <a:buAutoNum type="arabicPeriod"/>
            </a:pPr>
            <a:r>
              <a:rPr lang="en-GB" b="1" dirty="0"/>
              <a:t>CA-Group handling</a:t>
            </a:r>
          </a:p>
          <a:p>
            <a:pPr marL="457200" indent="-457200">
              <a:buFont typeface="+mj-lt"/>
              <a:buAutoNum type="arabicPeriod"/>
            </a:pPr>
            <a:r>
              <a:rPr lang="en-GB" dirty="0"/>
              <a:t>CA-Operation</a:t>
            </a:r>
          </a:p>
          <a:p>
            <a:pPr marL="0" indent="0">
              <a:buNone/>
            </a:pPr>
            <a:endParaRPr lang="en-US" dirty="0"/>
          </a:p>
        </p:txBody>
      </p:sp>
      <p:sp>
        <p:nvSpPr>
          <p:cNvPr id="4" name="Titel 3"/>
          <p:cNvSpPr>
            <a:spLocks noGrp="1"/>
          </p:cNvSpPr>
          <p:nvPr>
            <p:ph type="title"/>
          </p:nvPr>
        </p:nvSpPr>
        <p:spPr/>
        <p:txBody>
          <a:bodyPr/>
          <a:lstStyle/>
          <a:p>
            <a:r>
              <a:rPr lang="de-DE" dirty="0"/>
              <a:t>Agenda | XTS – </a:t>
            </a:r>
            <a:r>
              <a:rPr lang="en-CA" dirty="0"/>
              <a:t>PLC</a:t>
            </a:r>
            <a:endParaRPr lang="de-DE" dirty="0"/>
          </a:p>
        </p:txBody>
      </p:sp>
    </p:spTree>
    <p:extLst>
      <p:ext uri="{BB962C8B-B14F-4D97-AF65-F5344CB8AC3E}">
        <p14:creationId xmlns:p14="http://schemas.microsoft.com/office/powerpoint/2010/main" val="433723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pPr marL="0" indent="0">
              <a:buNone/>
            </a:pPr>
            <a:r>
              <a:rPr lang="de-DE" b="1" dirty="0" err="1"/>
              <a:t>Collision</a:t>
            </a:r>
            <a:r>
              <a:rPr lang="de-DE" b="1" dirty="0"/>
              <a:t> </a:t>
            </a:r>
            <a:r>
              <a:rPr lang="de-DE" b="1" dirty="0" err="1"/>
              <a:t>avoidance</a:t>
            </a:r>
            <a:r>
              <a:rPr lang="de-DE" b="1" dirty="0"/>
              <a:t> State Model</a:t>
            </a:r>
          </a:p>
          <a:p>
            <a:endParaRPr lang="de-DE" dirty="0"/>
          </a:p>
        </p:txBody>
      </p:sp>
      <p:sp>
        <p:nvSpPr>
          <p:cNvPr id="4" name="Titel 3"/>
          <p:cNvSpPr>
            <a:spLocks noGrp="1"/>
          </p:cNvSpPr>
          <p:nvPr>
            <p:ph type="title"/>
          </p:nvPr>
        </p:nvSpPr>
        <p:spPr/>
        <p:txBody>
          <a:bodyPr/>
          <a:lstStyle/>
          <a:p>
            <a:r>
              <a:rPr lang="en-CA" dirty="0"/>
              <a:t>XTS  	</a:t>
            </a:r>
            <a:r>
              <a:rPr lang="de-DE" dirty="0"/>
              <a:t>CA-Group </a:t>
            </a:r>
            <a:r>
              <a:rPr lang="de-DE" dirty="0" err="1"/>
              <a:t>handling</a:t>
            </a:r>
            <a:endParaRPr lang="en-CA"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754" y="1098811"/>
            <a:ext cx="6416830" cy="5763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4550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CA" dirty="0"/>
              <a:t>XTS 	</a:t>
            </a:r>
            <a:r>
              <a:rPr lang="de-DE" dirty="0"/>
              <a:t>CA-Group </a:t>
            </a:r>
            <a:r>
              <a:rPr lang="de-DE" dirty="0" err="1"/>
              <a:t>handling</a:t>
            </a:r>
            <a:endParaRPr lang="en-CA"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754" y="1098811"/>
            <a:ext cx="6416830" cy="5763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platzhalter 2"/>
          <p:cNvSpPr>
            <a:spLocks noGrp="1"/>
          </p:cNvSpPr>
          <p:nvPr>
            <p:ph type="body" sz="quarter" idx="15"/>
          </p:nvPr>
        </p:nvSpPr>
        <p:spPr/>
        <p:txBody>
          <a:bodyPr/>
          <a:lstStyle/>
          <a:p>
            <a:pPr marL="0" indent="0">
              <a:buNone/>
            </a:pPr>
            <a:r>
              <a:rPr lang="de-DE" b="1" dirty="0" err="1"/>
              <a:t>Collision</a:t>
            </a:r>
            <a:r>
              <a:rPr lang="de-DE" b="1" dirty="0"/>
              <a:t> </a:t>
            </a:r>
            <a:r>
              <a:rPr lang="de-DE" b="1" dirty="0" err="1"/>
              <a:t>avoidance</a:t>
            </a:r>
            <a:r>
              <a:rPr lang="de-DE" b="1" dirty="0"/>
              <a:t>  State Model</a:t>
            </a:r>
          </a:p>
          <a:p>
            <a:pPr marL="0" indent="0">
              <a:buNone/>
            </a:pPr>
            <a:endParaRPr lang="en-US" sz="2000" dirty="0"/>
          </a:p>
          <a:p>
            <a:pPr marL="361950" lvl="1" indent="0">
              <a:buNone/>
            </a:pPr>
            <a:r>
              <a:rPr lang="en-US" dirty="0"/>
              <a:t>There are effectively 3 Group states that effect a Collision Avoidance axis.</a:t>
            </a:r>
          </a:p>
          <a:p>
            <a:pPr marL="361950" lvl="1" indent="0">
              <a:buNone/>
            </a:pPr>
            <a:endParaRPr lang="en-US" dirty="0"/>
          </a:p>
          <a:p>
            <a:pPr marL="819150" lvl="1" indent="-457200">
              <a:buFont typeface="+mj-lt"/>
              <a:buAutoNum type="arabicPeriod"/>
            </a:pPr>
            <a:r>
              <a:rPr lang="en-US" dirty="0"/>
              <a:t>Operational (Standby or Moving)</a:t>
            </a:r>
          </a:p>
          <a:p>
            <a:pPr marL="819150" lvl="1" indent="-457200">
              <a:buFont typeface="+mj-lt"/>
              <a:buAutoNum type="arabicPeriod"/>
            </a:pPr>
            <a:r>
              <a:rPr lang="en-US" dirty="0" err="1"/>
              <a:t>GroupErrorState</a:t>
            </a:r>
            <a:r>
              <a:rPr lang="en-US" dirty="0"/>
              <a:t> (Faulted and Enabled, Faulted with Disable Pending, Faulted with Ungroup all pending)</a:t>
            </a:r>
          </a:p>
          <a:p>
            <a:pPr marL="819150" lvl="1" indent="-457200">
              <a:buFont typeface="+mj-lt"/>
              <a:buAutoNum type="arabicPeriod"/>
            </a:pPr>
            <a:r>
              <a:rPr lang="en-US" dirty="0"/>
              <a:t>Group Disabled (with at least 1 Axis or without any axis)</a:t>
            </a:r>
            <a:endParaRPr lang="de-DE" dirty="0"/>
          </a:p>
        </p:txBody>
      </p:sp>
    </p:spTree>
    <p:extLst>
      <p:ext uri="{BB962C8B-B14F-4D97-AF65-F5344CB8AC3E}">
        <p14:creationId xmlns:p14="http://schemas.microsoft.com/office/powerpoint/2010/main" val="2946530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de-DE" b="1" dirty="0" err="1"/>
              <a:t>Collision</a:t>
            </a:r>
            <a:r>
              <a:rPr lang="de-DE" b="1" dirty="0"/>
              <a:t> </a:t>
            </a:r>
            <a:r>
              <a:rPr lang="de-DE" b="1" dirty="0" err="1"/>
              <a:t>Avoidance</a:t>
            </a:r>
            <a:r>
              <a:rPr lang="de-DE" b="1" dirty="0"/>
              <a:t> State Model</a:t>
            </a:r>
          </a:p>
          <a:p>
            <a:endParaRPr lang="en-US" dirty="0"/>
          </a:p>
          <a:p>
            <a:pPr lvl="1"/>
            <a:r>
              <a:rPr lang="en-US" dirty="0"/>
              <a:t>A group without any axes is always disabled - it cannot be enabled.</a:t>
            </a:r>
          </a:p>
          <a:p>
            <a:pPr lvl="1"/>
            <a:r>
              <a:rPr lang="en-US" dirty="0" err="1"/>
              <a:t>GroupNotReady</a:t>
            </a:r>
            <a:r>
              <a:rPr lang="en-US" dirty="0"/>
              <a:t> is a short transitional state or waiting for axis to be enabled.</a:t>
            </a:r>
          </a:p>
          <a:p>
            <a:pPr lvl="1"/>
            <a:r>
              <a:rPr lang="en-US" dirty="0" err="1"/>
              <a:t>GroupErrorState</a:t>
            </a:r>
            <a:r>
              <a:rPr lang="en-US" dirty="0"/>
              <a:t> is a special state. </a:t>
            </a:r>
            <a:br>
              <a:rPr lang="en-US" dirty="0"/>
            </a:br>
            <a:r>
              <a:rPr lang="en-US" dirty="0"/>
              <a:t>The only method to leave this state is to issue a </a:t>
            </a:r>
            <a:r>
              <a:rPr lang="en-US" dirty="0" err="1"/>
              <a:t>GroupReset</a:t>
            </a:r>
            <a:r>
              <a:rPr lang="en-US" dirty="0"/>
              <a:t>.</a:t>
            </a:r>
          </a:p>
          <a:p>
            <a:pPr lvl="1"/>
            <a:r>
              <a:rPr lang="en-US" dirty="0"/>
              <a:t>However, Group Reset will have different outcomes depending on the next requested or required state.</a:t>
            </a:r>
            <a:endParaRPr lang="de-DE" dirty="0"/>
          </a:p>
        </p:txBody>
      </p:sp>
      <p:sp>
        <p:nvSpPr>
          <p:cNvPr id="4" name="Titel 3"/>
          <p:cNvSpPr>
            <a:spLocks noGrp="1"/>
          </p:cNvSpPr>
          <p:nvPr>
            <p:ph type="title"/>
          </p:nvPr>
        </p:nvSpPr>
        <p:spPr/>
        <p:txBody>
          <a:bodyPr/>
          <a:lstStyle/>
          <a:p>
            <a:r>
              <a:rPr lang="en-CA" dirty="0"/>
              <a:t>XTS 	</a:t>
            </a:r>
            <a:r>
              <a:rPr lang="de-DE" dirty="0"/>
              <a:t>CA-Group </a:t>
            </a:r>
            <a:r>
              <a:rPr lang="de-DE" dirty="0" err="1"/>
              <a:t>handling</a:t>
            </a:r>
            <a:endParaRPr lang="en-CA" dirty="0"/>
          </a:p>
        </p:txBody>
      </p:sp>
      <p:sp>
        <p:nvSpPr>
          <p:cNvPr id="5" name="Bildplatzhalter 4"/>
          <p:cNvSpPr>
            <a:spLocks noGrp="1"/>
          </p:cNvSpPr>
          <p:nvPr>
            <p:ph type="pic" sz="quarter" idx="14"/>
          </p:nvPr>
        </p:nvSpPr>
        <p:spPr/>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754" y="1098811"/>
            <a:ext cx="6416830" cy="5763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58455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de-DE" b="1" dirty="0" err="1"/>
              <a:t>Collision</a:t>
            </a:r>
            <a:r>
              <a:rPr lang="de-DE" b="1" dirty="0"/>
              <a:t> </a:t>
            </a:r>
            <a:r>
              <a:rPr lang="de-DE" b="1" dirty="0" err="1"/>
              <a:t>Avoidance</a:t>
            </a:r>
            <a:r>
              <a:rPr lang="de-DE" b="1" dirty="0"/>
              <a:t> State Model</a:t>
            </a:r>
          </a:p>
          <a:p>
            <a:endParaRPr lang="en-US" dirty="0"/>
          </a:p>
          <a:p>
            <a:pPr lvl="1"/>
            <a:r>
              <a:rPr lang="en-US" dirty="0"/>
              <a:t>simpler presentation</a:t>
            </a:r>
            <a:br>
              <a:rPr lang="en-US" dirty="0"/>
            </a:br>
            <a:r>
              <a:rPr lang="en-US" sz="1600" dirty="0"/>
              <a:t>(State diagram valid for V3.1.10)</a:t>
            </a:r>
            <a:endParaRPr lang="de-DE" sz="1600" dirty="0"/>
          </a:p>
        </p:txBody>
      </p:sp>
      <p:sp>
        <p:nvSpPr>
          <p:cNvPr id="4" name="Titel 3"/>
          <p:cNvSpPr>
            <a:spLocks noGrp="1"/>
          </p:cNvSpPr>
          <p:nvPr>
            <p:ph type="title"/>
          </p:nvPr>
        </p:nvSpPr>
        <p:spPr/>
        <p:txBody>
          <a:bodyPr/>
          <a:lstStyle/>
          <a:p>
            <a:r>
              <a:rPr lang="en-CA" dirty="0"/>
              <a:t>XTS 	</a:t>
            </a:r>
            <a:r>
              <a:rPr lang="de-DE" dirty="0"/>
              <a:t>CA-Group </a:t>
            </a:r>
            <a:r>
              <a:rPr lang="de-DE" dirty="0" err="1"/>
              <a:t>handling</a:t>
            </a:r>
            <a:endParaRPr lang="en-CA" dirty="0"/>
          </a:p>
        </p:txBody>
      </p:sp>
      <p:grpSp>
        <p:nvGrpSpPr>
          <p:cNvPr id="10" name="Gruppieren 9"/>
          <p:cNvGrpSpPr>
            <a:grpSpLocks noChangeAspect="1"/>
          </p:cNvGrpSpPr>
          <p:nvPr/>
        </p:nvGrpSpPr>
        <p:grpSpPr>
          <a:xfrm>
            <a:off x="1799746" y="5949280"/>
            <a:ext cx="2914316" cy="784035"/>
            <a:chOff x="983432" y="5229200"/>
            <a:chExt cx="3744416" cy="1007356"/>
          </a:xfrm>
        </p:grpSpPr>
        <p:pic>
          <p:nvPicPr>
            <p:cNvPr id="8" name="Grafik 7"/>
            <p:cNvPicPr>
              <a:picLocks noChangeAspect="1"/>
            </p:cNvPicPr>
            <p:nvPr/>
          </p:nvPicPr>
          <p:blipFill rotWithShape="1">
            <a:blip r:embed="rId3">
              <a:extLst>
                <a:ext uri="{28A0092B-C50C-407E-A947-70E740481C1C}">
                  <a14:useLocalDpi xmlns:a14="http://schemas.microsoft.com/office/drawing/2010/main" val="0"/>
                </a:ext>
              </a:extLst>
            </a:blip>
            <a:srcRect l="3366" t="93790" r="53182" b="1"/>
            <a:stretch/>
          </p:blipFill>
          <p:spPr>
            <a:xfrm>
              <a:off x="1055440" y="5229200"/>
              <a:ext cx="3672408" cy="425903"/>
            </a:xfrm>
            <a:prstGeom prst="rect">
              <a:avLst/>
            </a:prstGeom>
          </p:spPr>
        </p:pic>
        <p:pic>
          <p:nvPicPr>
            <p:cNvPr id="9" name="Grafik 8"/>
            <p:cNvPicPr>
              <a:picLocks noChangeAspect="1"/>
            </p:cNvPicPr>
            <p:nvPr/>
          </p:nvPicPr>
          <p:blipFill rotWithShape="1">
            <a:blip r:embed="rId3">
              <a:extLst>
                <a:ext uri="{28A0092B-C50C-407E-A947-70E740481C1C}">
                  <a14:useLocalDpi xmlns:a14="http://schemas.microsoft.com/office/drawing/2010/main" val="0"/>
                </a:ext>
              </a:extLst>
            </a:blip>
            <a:srcRect l="53636" t="93790" r="2060" b="1"/>
            <a:stretch/>
          </p:blipFill>
          <p:spPr>
            <a:xfrm>
              <a:off x="983432" y="5810653"/>
              <a:ext cx="3744416" cy="425903"/>
            </a:xfrm>
            <a:prstGeom prst="rect">
              <a:avLst/>
            </a:prstGeom>
          </p:spPr>
        </p:pic>
      </p:grpSp>
      <p:pic>
        <p:nvPicPr>
          <p:cNvPr id="1026" name="Picture 2" descr="Zustandsdiagramm gültig für V3.1.10 1:">
            <a:extLst>
              <a:ext uri="{FF2B5EF4-FFF2-40B4-BE49-F238E27FC236}">
                <a16:creationId xmlns:a16="http://schemas.microsoft.com/office/drawing/2014/main" id="{EF0B2274-3D35-48D7-ACEB-3601EF7A63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552" y="1088392"/>
            <a:ext cx="7159446" cy="577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628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p:cNvSpPr>
            <a:spLocks noGrp="1"/>
          </p:cNvSpPr>
          <p:nvPr>
            <p:ph type="body" sz="quarter" idx="15"/>
          </p:nvPr>
        </p:nvSpPr>
        <p:spPr/>
        <p:txBody>
          <a:bodyPr/>
          <a:lstStyle/>
          <a:p>
            <a:pPr marL="0" indent="0">
              <a:buNone/>
            </a:pPr>
            <a:r>
              <a:rPr lang="en-US" b="1" dirty="0"/>
              <a:t>Necessary PLC-Libraries</a:t>
            </a:r>
          </a:p>
          <a:p>
            <a:pPr marL="0" indent="0">
              <a:buNone/>
            </a:pPr>
            <a:r>
              <a:rPr lang="en-US" b="1" dirty="0"/>
              <a:t>	XTS</a:t>
            </a:r>
            <a:endParaRPr lang="de-DE" b="1" dirty="0"/>
          </a:p>
        </p:txBody>
      </p:sp>
      <p:sp>
        <p:nvSpPr>
          <p:cNvPr id="4" name="Titel 3"/>
          <p:cNvSpPr>
            <a:spLocks noGrp="1"/>
          </p:cNvSpPr>
          <p:nvPr>
            <p:ph type="title"/>
          </p:nvPr>
        </p:nvSpPr>
        <p:spPr/>
        <p:txBody>
          <a:bodyPr/>
          <a:lstStyle/>
          <a:p>
            <a:r>
              <a:rPr lang="en-CA"/>
              <a:t>XTS 	PLC Libraries</a:t>
            </a:r>
            <a:endParaRPr lang="en-CA" dirty="0"/>
          </a:p>
        </p:txBody>
      </p:sp>
      <p:pic>
        <p:nvPicPr>
          <p:cNvPr id="2" name="Grafik 1"/>
          <p:cNvPicPr>
            <a:picLocks noChangeAspect="1"/>
          </p:cNvPicPr>
          <p:nvPr/>
        </p:nvPicPr>
        <p:blipFill>
          <a:blip r:embed="rId3"/>
          <a:stretch>
            <a:fillRect/>
          </a:stretch>
        </p:blipFill>
        <p:spPr>
          <a:xfrm>
            <a:off x="8766000" y="1090800"/>
            <a:ext cx="3428572" cy="3782857"/>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F57341E7-871F-4244-8F77-1D607D680199}"/>
              </a:ext>
            </a:extLst>
          </p:cNvPr>
          <p:cNvPicPr>
            <a:picLocks noChangeAspect="1"/>
          </p:cNvPicPr>
          <p:nvPr/>
        </p:nvPicPr>
        <p:blipFill rotWithShape="1">
          <a:blip r:embed="rId4"/>
          <a:srcRect b="7255"/>
          <a:stretch/>
        </p:blipFill>
        <p:spPr>
          <a:xfrm>
            <a:off x="6096000" y="2544490"/>
            <a:ext cx="6142386" cy="4313510"/>
          </a:xfrm>
          <a:prstGeom prst="rect">
            <a:avLst/>
          </a:prstGeom>
        </p:spPr>
      </p:pic>
      <p:cxnSp>
        <p:nvCxnSpPr>
          <p:cNvPr id="11" name="Gerade Verbindung mit Pfeil 10"/>
          <p:cNvCxnSpPr/>
          <p:nvPr/>
        </p:nvCxnSpPr>
        <p:spPr>
          <a:xfrm flipH="1">
            <a:off x="8298858" y="2256513"/>
            <a:ext cx="864098" cy="373379"/>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3" descr="E:\Bilder\PLC\AddLib.bmp"/>
          <p:cNvPicPr>
            <a:picLocks noChangeAspect="1" noChangeArrowheads="1"/>
          </p:cNvPicPr>
          <p:nvPr/>
        </p:nvPicPr>
        <p:blipFill rotWithShape="1">
          <a:blip r:embed="rId5">
            <a:extLst>
              <a:ext uri="{28A0092B-C50C-407E-A947-70E740481C1C}">
                <a14:useLocalDpi xmlns:a14="http://schemas.microsoft.com/office/drawing/2010/main" val="0"/>
              </a:ext>
            </a:extLst>
          </a:blip>
          <a:srcRect r="9408"/>
          <a:stretch/>
        </p:blipFill>
        <p:spPr bwMode="auto">
          <a:xfrm>
            <a:off x="9273237" y="2060848"/>
            <a:ext cx="2248317" cy="1147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660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platzhalter 18"/>
          <p:cNvSpPr>
            <a:spLocks noGrp="1"/>
          </p:cNvSpPr>
          <p:nvPr>
            <p:ph type="body" sz="quarter" idx="15"/>
          </p:nvPr>
        </p:nvSpPr>
        <p:spPr/>
        <p:txBody>
          <a:bodyPr/>
          <a:lstStyle/>
          <a:p>
            <a:pPr marL="0" indent="0">
              <a:buNone/>
            </a:pPr>
            <a:r>
              <a:rPr lang="de-DE" b="1" dirty="0" err="1"/>
              <a:t>Full</a:t>
            </a:r>
            <a:r>
              <a:rPr lang="de-DE" b="1" dirty="0"/>
              <a:t> </a:t>
            </a:r>
            <a:r>
              <a:rPr lang="de-DE" b="1" dirty="0" err="1"/>
              <a:t>Sequence</a:t>
            </a:r>
            <a:endParaRPr lang="de-DE" b="1" dirty="0"/>
          </a:p>
          <a:p>
            <a:endParaRPr lang="de-DE" dirty="0"/>
          </a:p>
        </p:txBody>
      </p:sp>
      <p:sp>
        <p:nvSpPr>
          <p:cNvPr id="4" name="Titel 3"/>
          <p:cNvSpPr>
            <a:spLocks noGrp="1"/>
          </p:cNvSpPr>
          <p:nvPr>
            <p:ph type="title"/>
          </p:nvPr>
        </p:nvSpPr>
        <p:spPr/>
        <p:txBody>
          <a:bodyPr/>
          <a:lstStyle/>
          <a:p>
            <a:r>
              <a:rPr lang="en-CA" dirty="0"/>
              <a:t>XTS 	</a:t>
            </a:r>
            <a:r>
              <a:rPr lang="de-DE" dirty="0"/>
              <a:t>CA-Group </a:t>
            </a:r>
            <a:r>
              <a:rPr lang="de-DE" dirty="0" err="1"/>
              <a:t>handling</a:t>
            </a:r>
            <a:endParaRPr lang="en-CA" dirty="0"/>
          </a:p>
        </p:txBody>
      </p:sp>
      <p:grpSp>
        <p:nvGrpSpPr>
          <p:cNvPr id="57" name="Gruppieren 56"/>
          <p:cNvGrpSpPr>
            <a:grpSpLocks noChangeAspect="1"/>
          </p:cNvGrpSpPr>
          <p:nvPr/>
        </p:nvGrpSpPr>
        <p:grpSpPr>
          <a:xfrm>
            <a:off x="2687088" y="1152496"/>
            <a:ext cx="9332159" cy="5550466"/>
            <a:chOff x="1043608" y="1916832"/>
            <a:chExt cx="8023164" cy="4771918"/>
          </a:xfrm>
        </p:grpSpPr>
        <p:grpSp>
          <p:nvGrpSpPr>
            <p:cNvPr id="34" name="Gruppieren 33"/>
            <p:cNvGrpSpPr/>
            <p:nvPr/>
          </p:nvGrpSpPr>
          <p:grpSpPr>
            <a:xfrm>
              <a:off x="1043608" y="1916832"/>
              <a:ext cx="4095655" cy="4771918"/>
              <a:chOff x="1807318" y="1988840"/>
              <a:chExt cx="4095655" cy="4771918"/>
            </a:xfrm>
          </p:grpSpPr>
          <p:grpSp>
            <p:nvGrpSpPr>
              <p:cNvPr id="6" name="Gruppieren 5"/>
              <p:cNvGrpSpPr/>
              <p:nvPr/>
            </p:nvGrpSpPr>
            <p:grpSpPr>
              <a:xfrm>
                <a:off x="2951820" y="1988840"/>
                <a:ext cx="1836204" cy="1512168"/>
                <a:chOff x="2051720" y="2060848"/>
                <a:chExt cx="2034226" cy="1829196"/>
              </a:xfrm>
            </p:grpSpPr>
            <p:sp>
              <p:nvSpPr>
                <p:cNvPr id="3" name="Rechteck 2"/>
                <p:cNvSpPr/>
                <p:nvPr/>
              </p:nvSpPr>
              <p:spPr>
                <a:xfrm>
                  <a:off x="2051720" y="2060848"/>
                  <a:ext cx="2016224"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a:solidFill>
                        <a:schemeClr val="tx1"/>
                      </a:solidFill>
                      <a:latin typeface="Arial" pitchFamily="34" charset="0"/>
                      <a:cs typeface="Arial" pitchFamily="34" charset="0"/>
                    </a:rPr>
                    <a:t>MC_AddAxisToGroup()</a:t>
                  </a:r>
                </a:p>
              </p:txBody>
            </p:sp>
            <p:sp>
              <p:nvSpPr>
                <p:cNvPr id="5" name="Pfeil nach unten 4"/>
                <p:cNvSpPr/>
                <p:nvPr/>
              </p:nvSpPr>
              <p:spPr>
                <a:xfrm>
                  <a:off x="2951820" y="2492896"/>
                  <a:ext cx="216024" cy="258415"/>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7" name="Rechteck 6"/>
                <p:cNvSpPr/>
                <p:nvPr/>
              </p:nvSpPr>
              <p:spPr>
                <a:xfrm>
                  <a:off x="2144522" y="2751311"/>
                  <a:ext cx="1834792"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a:solidFill>
                        <a:schemeClr val="tx1"/>
                      </a:solidFill>
                      <a:latin typeface="Arial" pitchFamily="34" charset="0"/>
                      <a:cs typeface="Arial" pitchFamily="34" charset="0"/>
                    </a:rPr>
                    <a:t>MC-</a:t>
                  </a:r>
                  <a:r>
                    <a:rPr lang="de-DE" sz="1050" b="1" dirty="0" err="1">
                      <a:solidFill>
                        <a:schemeClr val="tx1"/>
                      </a:solidFill>
                      <a:latin typeface="Arial" pitchFamily="34" charset="0"/>
                      <a:cs typeface="Arial" pitchFamily="34" charset="0"/>
                    </a:rPr>
                    <a:t>Reset</a:t>
                  </a:r>
                  <a:r>
                    <a:rPr lang="de-DE" sz="1050" b="1" dirty="0">
                      <a:solidFill>
                        <a:schemeClr val="tx1"/>
                      </a:solidFill>
                      <a:latin typeface="Arial" pitchFamily="34" charset="0"/>
                      <a:cs typeface="Arial" pitchFamily="34" charset="0"/>
                    </a:rPr>
                    <a:t>() / </a:t>
                  </a:r>
                  <a:r>
                    <a:rPr lang="de-DE" sz="1050" b="1" dirty="0" err="1">
                      <a:solidFill>
                        <a:schemeClr val="tx1"/>
                      </a:solidFill>
                      <a:latin typeface="Arial" pitchFamily="34" charset="0"/>
                      <a:cs typeface="Arial" pitchFamily="34" charset="0"/>
                    </a:rPr>
                    <a:t>MC_Power</a:t>
                  </a:r>
                  <a:r>
                    <a:rPr lang="de-DE" sz="1050" b="1" dirty="0">
                      <a:solidFill>
                        <a:schemeClr val="tx1"/>
                      </a:solidFill>
                      <a:latin typeface="Arial" pitchFamily="34" charset="0"/>
                      <a:cs typeface="Arial" pitchFamily="34" charset="0"/>
                    </a:rPr>
                    <a:t>()</a:t>
                  </a:r>
                  <a:br>
                    <a:rPr lang="de-DE" sz="1050" b="1" dirty="0">
                      <a:solidFill>
                        <a:schemeClr val="tx1"/>
                      </a:solidFill>
                      <a:latin typeface="Arial" pitchFamily="34" charset="0"/>
                      <a:cs typeface="Arial" pitchFamily="34" charset="0"/>
                    </a:rPr>
                  </a:br>
                  <a:r>
                    <a:rPr lang="de-DE" sz="1050" b="1" dirty="0">
                      <a:solidFill>
                        <a:schemeClr val="tx1"/>
                      </a:solidFill>
                      <a:latin typeface="Arial" pitchFamily="34" charset="0"/>
                      <a:cs typeface="Arial" pitchFamily="34" charset="0"/>
                    </a:rPr>
                    <a:t>Enable Axis</a:t>
                  </a:r>
                </a:p>
              </p:txBody>
            </p:sp>
            <p:sp>
              <p:nvSpPr>
                <p:cNvPr id="8" name="Pfeil nach unten 7"/>
                <p:cNvSpPr/>
                <p:nvPr/>
              </p:nvSpPr>
              <p:spPr>
                <a:xfrm>
                  <a:off x="2951820" y="3191470"/>
                  <a:ext cx="216024" cy="258415"/>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9" name="Rechteck 8"/>
                <p:cNvSpPr/>
                <p:nvPr/>
              </p:nvSpPr>
              <p:spPr>
                <a:xfrm>
                  <a:off x="2069722" y="3457996"/>
                  <a:ext cx="2016224"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err="1">
                      <a:solidFill>
                        <a:schemeClr val="tx1"/>
                      </a:solidFill>
                      <a:latin typeface="Arial" pitchFamily="34" charset="0"/>
                      <a:cs typeface="Arial" pitchFamily="34" charset="0"/>
                    </a:rPr>
                    <a:t>MC_GroupEnable</a:t>
                  </a:r>
                  <a:r>
                    <a:rPr lang="de-DE" sz="1050" b="1" dirty="0">
                      <a:solidFill>
                        <a:schemeClr val="tx1"/>
                      </a:solidFill>
                      <a:latin typeface="Arial" pitchFamily="34" charset="0"/>
                      <a:cs typeface="Arial" pitchFamily="34" charset="0"/>
                    </a:rPr>
                    <a:t>()</a:t>
                  </a:r>
                </a:p>
              </p:txBody>
            </p:sp>
          </p:grpSp>
          <p:grpSp>
            <p:nvGrpSpPr>
              <p:cNvPr id="11" name="Gruppieren 10"/>
              <p:cNvGrpSpPr/>
              <p:nvPr/>
            </p:nvGrpSpPr>
            <p:grpSpPr>
              <a:xfrm>
                <a:off x="2724177" y="5248590"/>
                <a:ext cx="2261933" cy="1512168"/>
                <a:chOff x="1809500" y="2060848"/>
                <a:chExt cx="2505867" cy="1829196"/>
              </a:xfrm>
            </p:grpSpPr>
            <p:sp>
              <p:nvSpPr>
                <p:cNvPr id="12" name="Rechteck 11"/>
                <p:cNvSpPr/>
                <p:nvPr/>
              </p:nvSpPr>
              <p:spPr>
                <a:xfrm>
                  <a:off x="2051720" y="2060848"/>
                  <a:ext cx="2016224"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a:solidFill>
                        <a:schemeClr val="tx1"/>
                      </a:solidFill>
                      <a:latin typeface="Arial" pitchFamily="34" charset="0"/>
                      <a:cs typeface="Arial" pitchFamily="34" charset="0"/>
                    </a:rPr>
                    <a:t>MC_GroupDisable()</a:t>
                  </a:r>
                </a:p>
              </p:txBody>
            </p:sp>
            <p:sp>
              <p:nvSpPr>
                <p:cNvPr id="13" name="Pfeil nach unten 12"/>
                <p:cNvSpPr/>
                <p:nvPr/>
              </p:nvSpPr>
              <p:spPr>
                <a:xfrm>
                  <a:off x="2951820" y="2492896"/>
                  <a:ext cx="216024" cy="258415"/>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4" name="Rechteck 13"/>
                <p:cNvSpPr/>
                <p:nvPr/>
              </p:nvSpPr>
              <p:spPr>
                <a:xfrm>
                  <a:off x="1809500" y="2751311"/>
                  <a:ext cx="2505867"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a:solidFill>
                        <a:schemeClr val="tx1"/>
                      </a:solidFill>
                      <a:latin typeface="Arial" pitchFamily="34" charset="0"/>
                      <a:cs typeface="Arial" pitchFamily="34" charset="0"/>
                    </a:rPr>
                    <a:t>MC_RemoveAxisFromGroup()</a:t>
                  </a:r>
                </a:p>
              </p:txBody>
            </p:sp>
            <p:sp>
              <p:nvSpPr>
                <p:cNvPr id="15" name="Pfeil nach unten 14"/>
                <p:cNvSpPr/>
                <p:nvPr/>
              </p:nvSpPr>
              <p:spPr>
                <a:xfrm>
                  <a:off x="2951820" y="3191470"/>
                  <a:ext cx="216024" cy="258415"/>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6" name="Rechteck 15"/>
                <p:cNvSpPr/>
                <p:nvPr/>
              </p:nvSpPr>
              <p:spPr>
                <a:xfrm>
                  <a:off x="2069722" y="3457996"/>
                  <a:ext cx="2016224"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a:solidFill>
                        <a:schemeClr val="tx1"/>
                      </a:solidFill>
                      <a:latin typeface="Arial" pitchFamily="34" charset="0"/>
                      <a:cs typeface="Arial" pitchFamily="34" charset="0"/>
                    </a:rPr>
                    <a:t>MC_Power()</a:t>
                  </a:r>
                  <a:br>
                    <a:rPr lang="de-DE" sz="1050" b="1" dirty="0">
                      <a:solidFill>
                        <a:schemeClr val="tx1"/>
                      </a:solidFill>
                      <a:latin typeface="Arial" pitchFamily="34" charset="0"/>
                      <a:cs typeface="Arial" pitchFamily="34" charset="0"/>
                    </a:rPr>
                  </a:br>
                  <a:r>
                    <a:rPr lang="de-DE" sz="1050" b="1" dirty="0">
                      <a:solidFill>
                        <a:schemeClr val="tx1"/>
                      </a:solidFill>
                      <a:latin typeface="Arial" pitchFamily="34" charset="0"/>
                      <a:cs typeface="Arial" pitchFamily="34" charset="0"/>
                    </a:rPr>
                    <a:t>Disable Axis</a:t>
                  </a:r>
                </a:p>
              </p:txBody>
            </p:sp>
          </p:grpSp>
          <p:grpSp>
            <p:nvGrpSpPr>
              <p:cNvPr id="33" name="Gruppieren 32"/>
              <p:cNvGrpSpPr/>
              <p:nvPr/>
            </p:nvGrpSpPr>
            <p:grpSpPr>
              <a:xfrm>
                <a:off x="1807318" y="3609170"/>
                <a:ext cx="4095655" cy="1429145"/>
                <a:chOff x="1769645" y="3601997"/>
                <a:chExt cx="4095655" cy="1429145"/>
              </a:xfrm>
            </p:grpSpPr>
            <p:sp>
              <p:nvSpPr>
                <p:cNvPr id="10" name="Rechteck 9"/>
                <p:cNvSpPr/>
                <p:nvPr/>
              </p:nvSpPr>
              <p:spPr>
                <a:xfrm>
                  <a:off x="1769645" y="3601997"/>
                  <a:ext cx="4095655" cy="1429145"/>
                </a:xfrm>
                <a:prstGeom prst="rect">
                  <a:avLst/>
                </a:prstGeom>
                <a:gradFill flip="none" rotWithShape="1">
                  <a:gsLst>
                    <a:gs pos="0">
                      <a:schemeClr val="accent2">
                        <a:lumMod val="0"/>
                        <a:lumOff val="100000"/>
                      </a:schemeClr>
                    </a:gs>
                    <a:gs pos="12000">
                      <a:schemeClr val="accent2">
                        <a:lumMod val="0"/>
                        <a:lumOff val="100000"/>
                      </a:schemeClr>
                    </a:gs>
                    <a:gs pos="100000">
                      <a:schemeClr val="accent2">
                        <a:lumMod val="10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t" anchorCtr="0"/>
                <a:lstStyle/>
                <a:p>
                  <a:r>
                    <a:rPr lang="de-DE" sz="1400" dirty="0">
                      <a:solidFill>
                        <a:schemeClr val="tx1"/>
                      </a:solidFill>
                      <a:latin typeface="Arial" pitchFamily="34" charset="0"/>
                      <a:cs typeface="Arial" pitchFamily="34" charset="0"/>
                    </a:rPr>
                    <a:t>Collision Avoidance Active</a:t>
                  </a:r>
                </a:p>
              </p:txBody>
            </p:sp>
            <p:sp>
              <p:nvSpPr>
                <p:cNvPr id="18" name="Rechteck 17"/>
                <p:cNvSpPr/>
                <p:nvPr/>
              </p:nvSpPr>
              <p:spPr>
                <a:xfrm>
                  <a:off x="1832498" y="3990172"/>
                  <a:ext cx="1740813"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MC_MoveAbsoluteCA</a:t>
                  </a:r>
                  <a:r>
                    <a:rPr lang="de-DE" sz="1050" b="1" dirty="0">
                      <a:solidFill>
                        <a:schemeClr val="tx1"/>
                      </a:solidFill>
                      <a:latin typeface="Arial" pitchFamily="34" charset="0"/>
                      <a:cs typeface="Arial" pitchFamily="34" charset="0"/>
                    </a:rPr>
                    <a:t>()</a:t>
                  </a:r>
                </a:p>
              </p:txBody>
            </p:sp>
            <p:sp>
              <p:nvSpPr>
                <p:cNvPr id="20" name="Rechteck 19"/>
                <p:cNvSpPr/>
                <p:nvPr/>
              </p:nvSpPr>
              <p:spPr>
                <a:xfrm>
                  <a:off x="4065508" y="3997973"/>
                  <a:ext cx="1742400"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MC_GearInPosCA</a:t>
                  </a:r>
                  <a:r>
                    <a:rPr lang="de-DE" sz="1050" b="1" dirty="0">
                      <a:solidFill>
                        <a:schemeClr val="tx1"/>
                      </a:solidFill>
                      <a:latin typeface="Arial" pitchFamily="34" charset="0"/>
                      <a:cs typeface="Arial" pitchFamily="34" charset="0"/>
                    </a:rPr>
                    <a:t>()</a:t>
                  </a:r>
                </a:p>
              </p:txBody>
            </p:sp>
            <p:sp>
              <p:nvSpPr>
                <p:cNvPr id="21" name="Rechteck 20"/>
                <p:cNvSpPr/>
                <p:nvPr/>
              </p:nvSpPr>
              <p:spPr>
                <a:xfrm>
                  <a:off x="3092804" y="4597034"/>
                  <a:ext cx="1428226"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MC_HaltCA</a:t>
                  </a:r>
                  <a:r>
                    <a:rPr lang="de-DE" sz="1050" b="1" dirty="0">
                      <a:solidFill>
                        <a:schemeClr val="tx1"/>
                      </a:solidFill>
                      <a:latin typeface="Arial" pitchFamily="34" charset="0"/>
                      <a:cs typeface="Arial" pitchFamily="34" charset="0"/>
                    </a:rPr>
                    <a:t>()</a:t>
                  </a:r>
                </a:p>
              </p:txBody>
            </p:sp>
            <p:cxnSp>
              <p:nvCxnSpPr>
                <p:cNvPr id="22" name="Gerade Verbindung mit Pfeil 21"/>
                <p:cNvCxnSpPr>
                  <a:stCxn id="18" idx="3"/>
                  <a:endCxn id="20" idx="1"/>
                </p:cNvCxnSpPr>
                <p:nvPr/>
              </p:nvCxnSpPr>
              <p:spPr>
                <a:xfrm>
                  <a:off x="3573311" y="4152143"/>
                  <a:ext cx="492197" cy="7801"/>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18" idx="2"/>
                </p:cNvCxnSpPr>
                <p:nvPr/>
              </p:nvCxnSpPr>
              <p:spPr>
                <a:xfrm>
                  <a:off x="2702905" y="4314113"/>
                  <a:ext cx="389899" cy="273549"/>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endCxn id="20" idx="2"/>
                </p:cNvCxnSpPr>
                <p:nvPr/>
              </p:nvCxnSpPr>
              <p:spPr>
                <a:xfrm flipV="1">
                  <a:off x="4537072" y="4321914"/>
                  <a:ext cx="399636" cy="265748"/>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Pfeil nach unten 34"/>
              <p:cNvSpPr/>
              <p:nvPr/>
            </p:nvSpPr>
            <p:spPr>
              <a:xfrm>
                <a:off x="3764300" y="3487211"/>
                <a:ext cx="194995" cy="213628"/>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6" name="Pfeil nach unten 35"/>
              <p:cNvSpPr/>
              <p:nvPr/>
            </p:nvSpPr>
            <p:spPr>
              <a:xfrm>
                <a:off x="3757647" y="5034962"/>
                <a:ext cx="194995" cy="213628"/>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grpSp>
          <p:nvGrpSpPr>
            <p:cNvPr id="56" name="Gruppieren 55"/>
            <p:cNvGrpSpPr/>
            <p:nvPr/>
          </p:nvGrpSpPr>
          <p:grpSpPr>
            <a:xfrm>
              <a:off x="4905228" y="3542506"/>
              <a:ext cx="4161544" cy="1429145"/>
              <a:chOff x="4905228" y="3542506"/>
              <a:chExt cx="4161544" cy="1429145"/>
            </a:xfrm>
          </p:grpSpPr>
          <p:sp>
            <p:nvSpPr>
              <p:cNvPr id="38" name="Rechteck 37"/>
              <p:cNvSpPr/>
              <p:nvPr/>
            </p:nvSpPr>
            <p:spPr>
              <a:xfrm>
                <a:off x="5791825" y="3542506"/>
                <a:ext cx="3274947" cy="1429145"/>
              </a:xfrm>
              <a:prstGeom prst="rect">
                <a:avLst/>
              </a:prstGeom>
              <a:gradFill flip="none" rotWithShape="1">
                <a:gsLst>
                  <a:gs pos="0">
                    <a:schemeClr val="bg1"/>
                  </a:gs>
                  <a:gs pos="12000">
                    <a:schemeClr val="accent2">
                      <a:lumMod val="0"/>
                      <a:lumOff val="100000"/>
                    </a:schemeClr>
                  </a:gs>
                  <a:gs pos="100000">
                    <a:srgbClr val="FF0000"/>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t" anchorCtr="0"/>
              <a:lstStyle/>
              <a:p>
                <a:r>
                  <a:rPr lang="de-DE" sz="1400" dirty="0">
                    <a:solidFill>
                      <a:schemeClr val="tx1"/>
                    </a:solidFill>
                    <a:latin typeface="Arial" pitchFamily="34" charset="0"/>
                    <a:cs typeface="Arial" pitchFamily="34" charset="0"/>
                  </a:rPr>
                  <a:t>Collision Avoidance Passiv</a:t>
                </a:r>
              </a:p>
            </p:txBody>
          </p:sp>
          <p:sp>
            <p:nvSpPr>
              <p:cNvPr id="41" name="Rechteck 40"/>
              <p:cNvSpPr/>
              <p:nvPr/>
            </p:nvSpPr>
            <p:spPr>
              <a:xfrm>
                <a:off x="5937909" y="3923237"/>
                <a:ext cx="1586419"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err="1">
                    <a:solidFill>
                      <a:schemeClr val="tx1"/>
                    </a:solidFill>
                    <a:latin typeface="Arial" pitchFamily="34" charset="0"/>
                    <a:cs typeface="Arial" pitchFamily="34" charset="0"/>
                  </a:rPr>
                  <a:t>MC_MoveAbsolute</a:t>
                </a:r>
                <a:r>
                  <a:rPr lang="de-DE" sz="1050" b="1" dirty="0">
                    <a:solidFill>
                      <a:schemeClr val="tx1"/>
                    </a:solidFill>
                    <a:latin typeface="Arial" pitchFamily="34" charset="0"/>
                    <a:cs typeface="Arial" pitchFamily="34" charset="0"/>
                  </a:rPr>
                  <a:t>()</a:t>
                </a:r>
              </a:p>
            </p:txBody>
          </p:sp>
          <p:sp>
            <p:nvSpPr>
              <p:cNvPr id="42" name="Rechteck 41"/>
              <p:cNvSpPr/>
              <p:nvPr/>
            </p:nvSpPr>
            <p:spPr>
              <a:xfrm>
                <a:off x="5937909" y="4390311"/>
                <a:ext cx="1586419"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err="1">
                    <a:solidFill>
                      <a:schemeClr val="tx1"/>
                    </a:solidFill>
                    <a:latin typeface="Arial" pitchFamily="34" charset="0"/>
                    <a:cs typeface="Arial" pitchFamily="34" charset="0"/>
                  </a:rPr>
                  <a:t>MC_GearIn</a:t>
                </a:r>
                <a:r>
                  <a:rPr lang="de-DE" sz="1050" b="1" dirty="0">
                    <a:solidFill>
                      <a:schemeClr val="tx1"/>
                    </a:solidFill>
                    <a:latin typeface="Arial" pitchFamily="34" charset="0"/>
                    <a:cs typeface="Arial" pitchFamily="34" charset="0"/>
                  </a:rPr>
                  <a:t>()</a:t>
                </a:r>
              </a:p>
            </p:txBody>
          </p:sp>
          <p:sp>
            <p:nvSpPr>
              <p:cNvPr id="43" name="Rechteck 42"/>
              <p:cNvSpPr/>
              <p:nvPr/>
            </p:nvSpPr>
            <p:spPr>
              <a:xfrm>
                <a:off x="7637087" y="3923237"/>
                <a:ext cx="1327402"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err="1">
                    <a:solidFill>
                      <a:schemeClr val="tx1"/>
                    </a:solidFill>
                    <a:latin typeface="Arial" pitchFamily="34" charset="0"/>
                    <a:cs typeface="Arial" pitchFamily="34" charset="0"/>
                  </a:rPr>
                  <a:t>MC_CamIn</a:t>
                </a:r>
                <a:r>
                  <a:rPr lang="de-DE" sz="1050" b="1" dirty="0">
                    <a:solidFill>
                      <a:schemeClr val="tx1"/>
                    </a:solidFill>
                    <a:latin typeface="Arial" pitchFamily="34" charset="0"/>
                    <a:cs typeface="Arial" pitchFamily="34" charset="0"/>
                  </a:rPr>
                  <a:t>()</a:t>
                </a:r>
              </a:p>
            </p:txBody>
          </p:sp>
          <p:sp>
            <p:nvSpPr>
              <p:cNvPr id="45" name="Rechteck 44"/>
              <p:cNvSpPr/>
              <p:nvPr/>
            </p:nvSpPr>
            <p:spPr>
              <a:xfrm>
                <a:off x="7637087" y="4387577"/>
                <a:ext cx="1327402"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a:t>
                </a:r>
                <a:r>
                  <a:rPr lang="de-DE" sz="1050" b="1" dirty="0">
                    <a:solidFill>
                      <a:schemeClr val="tx1"/>
                    </a:solidFill>
                    <a:latin typeface="Arial" pitchFamily="34" charset="0"/>
                    <a:cs typeface="Arial" pitchFamily="34" charset="0"/>
                  </a:rPr>
                  <a:t>()</a:t>
                </a:r>
              </a:p>
            </p:txBody>
          </p:sp>
          <p:grpSp>
            <p:nvGrpSpPr>
              <p:cNvPr id="51" name="Gruppieren 50"/>
              <p:cNvGrpSpPr/>
              <p:nvPr/>
            </p:nvGrpSpPr>
            <p:grpSpPr>
              <a:xfrm>
                <a:off x="4905228" y="3569520"/>
                <a:ext cx="944905" cy="633951"/>
                <a:chOff x="5113774" y="5430401"/>
                <a:chExt cx="944905" cy="633951"/>
              </a:xfrm>
            </p:grpSpPr>
            <p:cxnSp>
              <p:nvCxnSpPr>
                <p:cNvPr id="46" name="Gerade Verbindung mit Pfeil 45"/>
                <p:cNvCxnSpPr/>
                <p:nvPr/>
              </p:nvCxnSpPr>
              <p:spPr>
                <a:xfrm>
                  <a:off x="5364088" y="5933981"/>
                  <a:ext cx="648072" cy="1021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Rechteck 48"/>
                <p:cNvSpPr/>
                <p:nvPr/>
              </p:nvSpPr>
              <p:spPr>
                <a:xfrm>
                  <a:off x="5113774" y="5430401"/>
                  <a:ext cx="944905" cy="6339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en-US" sz="1000" dirty="0">
                      <a:solidFill>
                        <a:schemeClr val="tx1"/>
                      </a:solidFill>
                      <a:latin typeface="Arial" pitchFamily="34" charset="0"/>
                      <a:cs typeface="Arial" pitchFamily="34" charset="0"/>
                    </a:rPr>
                    <a:t>MC2</a:t>
                  </a:r>
                  <a:br>
                    <a:rPr lang="en-US" sz="1000" dirty="0">
                      <a:solidFill>
                        <a:schemeClr val="tx1"/>
                      </a:solidFill>
                      <a:latin typeface="Arial" pitchFamily="34" charset="0"/>
                      <a:cs typeface="Arial" pitchFamily="34" charset="0"/>
                    </a:rPr>
                  </a:br>
                  <a:r>
                    <a:rPr lang="en-US" sz="1000" dirty="0">
                      <a:solidFill>
                        <a:schemeClr val="tx1"/>
                      </a:solidFill>
                      <a:latin typeface="Arial" pitchFamily="34" charset="0"/>
                      <a:cs typeface="Arial" pitchFamily="34" charset="0"/>
                    </a:rPr>
                    <a:t>command</a:t>
                  </a:r>
                </a:p>
              </p:txBody>
            </p:sp>
          </p:grpSp>
          <p:grpSp>
            <p:nvGrpSpPr>
              <p:cNvPr id="53" name="Gruppieren 52"/>
              <p:cNvGrpSpPr/>
              <p:nvPr/>
            </p:nvGrpSpPr>
            <p:grpSpPr>
              <a:xfrm>
                <a:off x="4921396" y="4285827"/>
                <a:ext cx="944905" cy="633951"/>
                <a:chOff x="5113774" y="5430401"/>
                <a:chExt cx="944905" cy="633951"/>
              </a:xfrm>
            </p:grpSpPr>
            <p:cxnSp>
              <p:nvCxnSpPr>
                <p:cNvPr id="54" name="Gerade Verbindung mit Pfeil 53"/>
                <p:cNvCxnSpPr/>
                <p:nvPr/>
              </p:nvCxnSpPr>
              <p:spPr>
                <a:xfrm flipH="1" flipV="1">
                  <a:off x="5326492" y="5933822"/>
                  <a:ext cx="648000" cy="818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5113774" y="5430401"/>
                  <a:ext cx="944905" cy="6339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en-US" sz="1000" dirty="0">
                      <a:solidFill>
                        <a:schemeClr val="tx1"/>
                      </a:solidFill>
                      <a:latin typeface="Arial" pitchFamily="34" charset="0"/>
                      <a:cs typeface="Arial" pitchFamily="34" charset="0"/>
                    </a:rPr>
                    <a:t>MC CA</a:t>
                  </a:r>
                  <a:br>
                    <a:rPr lang="en-US" sz="1000" dirty="0">
                      <a:solidFill>
                        <a:schemeClr val="tx1"/>
                      </a:solidFill>
                      <a:latin typeface="Arial" pitchFamily="34" charset="0"/>
                      <a:cs typeface="Arial" pitchFamily="34" charset="0"/>
                    </a:rPr>
                  </a:br>
                  <a:r>
                    <a:rPr lang="en-US" sz="1000" dirty="0">
                      <a:solidFill>
                        <a:schemeClr val="tx1"/>
                      </a:solidFill>
                      <a:latin typeface="Arial" pitchFamily="34" charset="0"/>
                      <a:cs typeface="Arial" pitchFamily="34" charset="0"/>
                    </a:rPr>
                    <a:t>command</a:t>
                  </a:r>
                </a:p>
              </p:txBody>
            </p:sp>
          </p:grpSp>
        </p:grpSp>
      </p:grpSp>
    </p:spTree>
    <p:extLst>
      <p:ext uri="{BB962C8B-B14F-4D97-AF65-F5344CB8AC3E}">
        <p14:creationId xmlns:p14="http://schemas.microsoft.com/office/powerpoint/2010/main" val="2429740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platzhalter 18"/>
          <p:cNvSpPr>
            <a:spLocks noGrp="1"/>
          </p:cNvSpPr>
          <p:nvPr>
            <p:ph type="body" sz="quarter" idx="15"/>
          </p:nvPr>
        </p:nvSpPr>
        <p:spPr/>
        <p:txBody>
          <a:bodyPr/>
          <a:lstStyle/>
          <a:p>
            <a:pPr marL="0" indent="0">
              <a:buNone/>
            </a:pPr>
            <a:r>
              <a:rPr lang="de-DE" b="1" dirty="0" err="1"/>
              <a:t>Full</a:t>
            </a:r>
            <a:r>
              <a:rPr lang="de-DE" b="1" dirty="0"/>
              <a:t> </a:t>
            </a:r>
            <a:r>
              <a:rPr lang="de-DE" b="1" dirty="0" err="1"/>
              <a:t>Sequence</a:t>
            </a:r>
            <a:endParaRPr lang="de-DE" b="1" dirty="0"/>
          </a:p>
          <a:p>
            <a:endParaRPr lang="de-DE" b="1" dirty="0"/>
          </a:p>
          <a:p>
            <a:pPr marL="361950" lvl="1" indent="0">
              <a:buNone/>
            </a:pPr>
            <a:r>
              <a:rPr lang="de-DE" dirty="0"/>
              <a:t>Startup </a:t>
            </a:r>
            <a:r>
              <a:rPr lang="de-DE" dirty="0" err="1"/>
              <a:t>Sequence</a:t>
            </a:r>
            <a:r>
              <a:rPr lang="de-DE" dirty="0"/>
              <a:t>:</a:t>
            </a:r>
          </a:p>
          <a:p>
            <a:pPr marL="361950" lvl="1" indent="0">
              <a:buNone/>
            </a:pPr>
            <a:endParaRPr lang="de-DE" dirty="0"/>
          </a:p>
          <a:p>
            <a:pPr marL="1174750" lvl="2" indent="-457200">
              <a:buFont typeface="+mj-lt"/>
              <a:buAutoNum type="arabicPeriod"/>
            </a:pPr>
            <a:r>
              <a:rPr lang="en-US" dirty="0"/>
              <a:t>Add All Axes to the group</a:t>
            </a:r>
          </a:p>
          <a:p>
            <a:pPr marL="1076325" lvl="3" indent="0">
              <a:buNone/>
            </a:pPr>
            <a:r>
              <a:rPr lang="en-US" dirty="0"/>
              <a:t>	</a:t>
            </a:r>
          </a:p>
          <a:p>
            <a:pPr marL="1174750" lvl="2" indent="-457200">
              <a:buFont typeface="+mj-lt"/>
              <a:buAutoNum type="arabicPeriod"/>
            </a:pPr>
            <a:r>
              <a:rPr lang="en-US" dirty="0"/>
              <a:t>Reset/Enable All axes </a:t>
            </a:r>
            <a:br>
              <a:rPr lang="en-US" dirty="0"/>
            </a:br>
            <a:r>
              <a:rPr lang="en-US" dirty="0"/>
              <a:t>(ensure all axes are enabled </a:t>
            </a:r>
            <a:br>
              <a:rPr lang="en-US" dirty="0"/>
            </a:br>
            <a:r>
              <a:rPr lang="en-US" dirty="0"/>
              <a:t> 	and error free)</a:t>
            </a:r>
          </a:p>
          <a:p>
            <a:pPr marL="1174750" lvl="2" indent="-457200">
              <a:buFont typeface="+mj-lt"/>
              <a:buAutoNum type="arabicPeriod"/>
            </a:pPr>
            <a:r>
              <a:rPr lang="en-US" dirty="0"/>
              <a:t>Enable the Grou</a:t>
            </a:r>
            <a:r>
              <a:rPr lang="en-US" sz="2000" dirty="0"/>
              <a:t>p</a:t>
            </a:r>
            <a:endParaRPr lang="de-DE" sz="2000" dirty="0"/>
          </a:p>
          <a:p>
            <a:endParaRPr lang="de-DE" b="1" dirty="0"/>
          </a:p>
          <a:p>
            <a:endParaRPr lang="de-DE" dirty="0"/>
          </a:p>
        </p:txBody>
      </p:sp>
      <p:sp>
        <p:nvSpPr>
          <p:cNvPr id="4" name="Titel 3"/>
          <p:cNvSpPr>
            <a:spLocks noGrp="1"/>
          </p:cNvSpPr>
          <p:nvPr>
            <p:ph type="title"/>
          </p:nvPr>
        </p:nvSpPr>
        <p:spPr/>
        <p:txBody>
          <a:bodyPr/>
          <a:lstStyle/>
          <a:p>
            <a:r>
              <a:rPr lang="en-CA" dirty="0"/>
              <a:t>XTS 	</a:t>
            </a:r>
            <a:r>
              <a:rPr lang="de-DE" dirty="0"/>
              <a:t>CA-Group </a:t>
            </a:r>
            <a:r>
              <a:rPr lang="de-DE" dirty="0" err="1"/>
              <a:t>handling</a:t>
            </a:r>
            <a:endParaRPr lang="en-CA" dirty="0"/>
          </a:p>
        </p:txBody>
      </p:sp>
      <p:grpSp>
        <p:nvGrpSpPr>
          <p:cNvPr id="2" name="Gruppieren 1"/>
          <p:cNvGrpSpPr>
            <a:grpSpLocks noChangeAspect="1"/>
          </p:cNvGrpSpPr>
          <p:nvPr/>
        </p:nvGrpSpPr>
        <p:grpSpPr>
          <a:xfrm>
            <a:off x="6096000" y="1581343"/>
            <a:ext cx="5963152" cy="4439945"/>
            <a:chOff x="2687088" y="1152496"/>
            <a:chExt cx="4763869" cy="3547003"/>
          </a:xfrm>
        </p:grpSpPr>
        <p:grpSp>
          <p:nvGrpSpPr>
            <p:cNvPr id="6" name="Gruppieren 5"/>
            <p:cNvGrpSpPr/>
            <p:nvPr/>
          </p:nvGrpSpPr>
          <p:grpSpPr>
            <a:xfrm>
              <a:off x="4018318" y="1152496"/>
              <a:ext cx="2135784" cy="1758881"/>
              <a:chOff x="2051720" y="2060848"/>
              <a:chExt cx="2034226" cy="1829196"/>
            </a:xfrm>
          </p:grpSpPr>
          <p:sp>
            <p:nvSpPr>
              <p:cNvPr id="3" name="Rechteck 2"/>
              <p:cNvSpPr/>
              <p:nvPr/>
            </p:nvSpPr>
            <p:spPr>
              <a:xfrm>
                <a:off x="2051720" y="2060848"/>
                <a:ext cx="2016224"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a:solidFill>
                      <a:schemeClr val="tx1"/>
                    </a:solidFill>
                    <a:latin typeface="Arial" pitchFamily="34" charset="0"/>
                    <a:cs typeface="Arial" pitchFamily="34" charset="0"/>
                  </a:rPr>
                  <a:t>MC_AddAxisToGroup()</a:t>
                </a:r>
              </a:p>
            </p:txBody>
          </p:sp>
          <p:sp>
            <p:nvSpPr>
              <p:cNvPr id="5" name="Pfeil nach unten 4"/>
              <p:cNvSpPr/>
              <p:nvPr/>
            </p:nvSpPr>
            <p:spPr>
              <a:xfrm>
                <a:off x="2951820" y="2492896"/>
                <a:ext cx="216024" cy="258415"/>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7" name="Rechteck 6"/>
              <p:cNvSpPr/>
              <p:nvPr/>
            </p:nvSpPr>
            <p:spPr>
              <a:xfrm>
                <a:off x="2144522" y="2751311"/>
                <a:ext cx="1834792"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a:solidFill>
                      <a:schemeClr val="tx1"/>
                    </a:solidFill>
                    <a:latin typeface="Arial" pitchFamily="34" charset="0"/>
                    <a:cs typeface="Arial" pitchFamily="34" charset="0"/>
                  </a:rPr>
                  <a:t>MC-</a:t>
                </a:r>
                <a:r>
                  <a:rPr lang="de-DE" sz="1050" b="1" dirty="0" err="1">
                    <a:solidFill>
                      <a:schemeClr val="tx1"/>
                    </a:solidFill>
                    <a:latin typeface="Arial" pitchFamily="34" charset="0"/>
                    <a:cs typeface="Arial" pitchFamily="34" charset="0"/>
                  </a:rPr>
                  <a:t>Reset</a:t>
                </a:r>
                <a:r>
                  <a:rPr lang="de-DE" sz="1050" b="1" dirty="0">
                    <a:solidFill>
                      <a:schemeClr val="tx1"/>
                    </a:solidFill>
                    <a:latin typeface="Arial" pitchFamily="34" charset="0"/>
                    <a:cs typeface="Arial" pitchFamily="34" charset="0"/>
                  </a:rPr>
                  <a:t>() / </a:t>
                </a:r>
                <a:r>
                  <a:rPr lang="de-DE" sz="1050" b="1" dirty="0" err="1">
                    <a:solidFill>
                      <a:schemeClr val="tx1"/>
                    </a:solidFill>
                    <a:latin typeface="Arial" pitchFamily="34" charset="0"/>
                    <a:cs typeface="Arial" pitchFamily="34" charset="0"/>
                  </a:rPr>
                  <a:t>MC_Power</a:t>
                </a:r>
                <a:r>
                  <a:rPr lang="de-DE" sz="1050" b="1" dirty="0">
                    <a:solidFill>
                      <a:schemeClr val="tx1"/>
                    </a:solidFill>
                    <a:latin typeface="Arial" pitchFamily="34" charset="0"/>
                    <a:cs typeface="Arial" pitchFamily="34" charset="0"/>
                  </a:rPr>
                  <a:t>()</a:t>
                </a:r>
                <a:br>
                  <a:rPr lang="de-DE" sz="1050" b="1" dirty="0">
                    <a:solidFill>
                      <a:schemeClr val="tx1"/>
                    </a:solidFill>
                    <a:latin typeface="Arial" pitchFamily="34" charset="0"/>
                    <a:cs typeface="Arial" pitchFamily="34" charset="0"/>
                  </a:rPr>
                </a:br>
                <a:r>
                  <a:rPr lang="de-DE" sz="1050" b="1" dirty="0">
                    <a:solidFill>
                      <a:schemeClr val="tx1"/>
                    </a:solidFill>
                    <a:latin typeface="Arial" pitchFamily="34" charset="0"/>
                    <a:cs typeface="Arial" pitchFamily="34" charset="0"/>
                  </a:rPr>
                  <a:t>Enable Axis</a:t>
                </a:r>
              </a:p>
            </p:txBody>
          </p:sp>
          <p:sp>
            <p:nvSpPr>
              <p:cNvPr id="8" name="Pfeil nach unten 7"/>
              <p:cNvSpPr/>
              <p:nvPr/>
            </p:nvSpPr>
            <p:spPr>
              <a:xfrm>
                <a:off x="2951820" y="3191470"/>
                <a:ext cx="216024" cy="258415"/>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9" name="Rechteck 8"/>
              <p:cNvSpPr/>
              <p:nvPr/>
            </p:nvSpPr>
            <p:spPr>
              <a:xfrm>
                <a:off x="2069722" y="3457996"/>
                <a:ext cx="2016224"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err="1">
                    <a:solidFill>
                      <a:schemeClr val="tx1"/>
                    </a:solidFill>
                    <a:latin typeface="Arial" pitchFamily="34" charset="0"/>
                    <a:cs typeface="Arial" pitchFamily="34" charset="0"/>
                  </a:rPr>
                  <a:t>MC_GroupEnable</a:t>
                </a:r>
                <a:r>
                  <a:rPr lang="de-DE" sz="1050" b="1" dirty="0">
                    <a:solidFill>
                      <a:schemeClr val="tx1"/>
                    </a:solidFill>
                    <a:latin typeface="Arial" pitchFamily="34" charset="0"/>
                    <a:cs typeface="Arial" pitchFamily="34" charset="0"/>
                  </a:rPr>
                  <a:t>()</a:t>
                </a:r>
              </a:p>
            </p:txBody>
          </p:sp>
        </p:grpSp>
        <p:grpSp>
          <p:nvGrpSpPr>
            <p:cNvPr id="33" name="Gruppieren 32"/>
            <p:cNvGrpSpPr/>
            <p:nvPr/>
          </p:nvGrpSpPr>
          <p:grpSpPr>
            <a:xfrm>
              <a:off x="2687088" y="3037186"/>
              <a:ext cx="4763869" cy="1662313"/>
              <a:chOff x="1769645" y="3601997"/>
              <a:chExt cx="4095655" cy="1429145"/>
            </a:xfrm>
          </p:grpSpPr>
          <p:sp>
            <p:nvSpPr>
              <p:cNvPr id="10" name="Rechteck 9"/>
              <p:cNvSpPr/>
              <p:nvPr/>
            </p:nvSpPr>
            <p:spPr>
              <a:xfrm>
                <a:off x="1769645" y="3601997"/>
                <a:ext cx="4095655" cy="1429145"/>
              </a:xfrm>
              <a:prstGeom prst="rect">
                <a:avLst/>
              </a:prstGeom>
              <a:gradFill flip="none" rotWithShape="1">
                <a:gsLst>
                  <a:gs pos="0">
                    <a:schemeClr val="accent2">
                      <a:lumMod val="0"/>
                      <a:lumOff val="100000"/>
                    </a:schemeClr>
                  </a:gs>
                  <a:gs pos="12000">
                    <a:schemeClr val="accent2">
                      <a:lumMod val="0"/>
                      <a:lumOff val="100000"/>
                    </a:schemeClr>
                  </a:gs>
                  <a:gs pos="100000">
                    <a:schemeClr val="accent2">
                      <a:lumMod val="10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t" anchorCtr="0"/>
              <a:lstStyle/>
              <a:p>
                <a:r>
                  <a:rPr lang="de-DE" sz="1400" dirty="0">
                    <a:solidFill>
                      <a:schemeClr val="tx1"/>
                    </a:solidFill>
                    <a:latin typeface="Arial" pitchFamily="34" charset="0"/>
                    <a:cs typeface="Arial" pitchFamily="34" charset="0"/>
                  </a:rPr>
                  <a:t>Collision Avoidance Active</a:t>
                </a:r>
              </a:p>
            </p:txBody>
          </p:sp>
          <p:sp>
            <p:nvSpPr>
              <p:cNvPr id="18" name="Rechteck 17"/>
              <p:cNvSpPr/>
              <p:nvPr/>
            </p:nvSpPr>
            <p:spPr>
              <a:xfrm>
                <a:off x="1832498" y="3990172"/>
                <a:ext cx="1740813"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MC_MoveAbsoluteCA</a:t>
                </a:r>
                <a:r>
                  <a:rPr lang="de-DE" sz="1050" b="1" dirty="0">
                    <a:solidFill>
                      <a:schemeClr val="tx1"/>
                    </a:solidFill>
                    <a:latin typeface="Arial" pitchFamily="34" charset="0"/>
                    <a:cs typeface="Arial" pitchFamily="34" charset="0"/>
                  </a:rPr>
                  <a:t>()</a:t>
                </a:r>
              </a:p>
            </p:txBody>
          </p:sp>
          <p:sp>
            <p:nvSpPr>
              <p:cNvPr id="20" name="Rechteck 19"/>
              <p:cNvSpPr/>
              <p:nvPr/>
            </p:nvSpPr>
            <p:spPr>
              <a:xfrm>
                <a:off x="4065508" y="3997973"/>
                <a:ext cx="1742400"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MC_GearInPosCA</a:t>
                </a:r>
                <a:r>
                  <a:rPr lang="de-DE" sz="1050" b="1" dirty="0">
                    <a:solidFill>
                      <a:schemeClr val="tx1"/>
                    </a:solidFill>
                    <a:latin typeface="Arial" pitchFamily="34" charset="0"/>
                    <a:cs typeface="Arial" pitchFamily="34" charset="0"/>
                  </a:rPr>
                  <a:t>()</a:t>
                </a:r>
              </a:p>
            </p:txBody>
          </p:sp>
          <p:sp>
            <p:nvSpPr>
              <p:cNvPr id="21" name="Rechteck 20"/>
              <p:cNvSpPr/>
              <p:nvPr/>
            </p:nvSpPr>
            <p:spPr>
              <a:xfrm>
                <a:off x="3092804" y="4597034"/>
                <a:ext cx="1428226"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MC_HaltCA</a:t>
                </a:r>
                <a:r>
                  <a:rPr lang="de-DE" sz="1050" b="1" dirty="0">
                    <a:solidFill>
                      <a:schemeClr val="tx1"/>
                    </a:solidFill>
                    <a:latin typeface="Arial" pitchFamily="34" charset="0"/>
                    <a:cs typeface="Arial" pitchFamily="34" charset="0"/>
                  </a:rPr>
                  <a:t>()</a:t>
                </a:r>
              </a:p>
            </p:txBody>
          </p:sp>
          <p:cxnSp>
            <p:nvCxnSpPr>
              <p:cNvPr id="22" name="Gerade Verbindung mit Pfeil 21"/>
              <p:cNvCxnSpPr>
                <a:stCxn id="18" idx="3"/>
                <a:endCxn id="20" idx="1"/>
              </p:cNvCxnSpPr>
              <p:nvPr/>
            </p:nvCxnSpPr>
            <p:spPr>
              <a:xfrm>
                <a:off x="3573311" y="4152143"/>
                <a:ext cx="492197" cy="7801"/>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18" idx="2"/>
              </p:cNvCxnSpPr>
              <p:nvPr/>
            </p:nvCxnSpPr>
            <p:spPr>
              <a:xfrm>
                <a:off x="2702905" y="4314113"/>
                <a:ext cx="389899" cy="273549"/>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endCxn id="20" idx="2"/>
              </p:cNvCxnSpPr>
              <p:nvPr/>
            </p:nvCxnSpPr>
            <p:spPr>
              <a:xfrm flipV="1">
                <a:off x="4537072" y="4321914"/>
                <a:ext cx="399636" cy="265748"/>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Pfeil nach unten 34"/>
            <p:cNvSpPr/>
            <p:nvPr/>
          </p:nvSpPr>
          <p:spPr>
            <a:xfrm>
              <a:off x="4963355" y="2895329"/>
              <a:ext cx="226809" cy="248482"/>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1475762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platzhalter 18"/>
          <p:cNvSpPr>
            <a:spLocks noGrp="1"/>
          </p:cNvSpPr>
          <p:nvPr>
            <p:ph type="body" sz="quarter" idx="15"/>
          </p:nvPr>
        </p:nvSpPr>
        <p:spPr/>
        <p:txBody>
          <a:bodyPr/>
          <a:lstStyle/>
          <a:p>
            <a:pPr marL="0" indent="0">
              <a:buNone/>
            </a:pPr>
            <a:r>
              <a:rPr lang="de-DE" b="1" dirty="0" err="1"/>
              <a:t>Full</a:t>
            </a:r>
            <a:r>
              <a:rPr lang="de-DE" b="1" dirty="0"/>
              <a:t> </a:t>
            </a:r>
            <a:r>
              <a:rPr lang="de-DE" b="1" dirty="0" err="1"/>
              <a:t>Sequence</a:t>
            </a:r>
            <a:endParaRPr lang="de-DE" b="1" dirty="0"/>
          </a:p>
          <a:p>
            <a:endParaRPr lang="de-DE" b="1" dirty="0"/>
          </a:p>
          <a:p>
            <a:pPr marL="361950" lvl="1" indent="0">
              <a:buNone/>
            </a:pPr>
            <a:r>
              <a:rPr lang="en-US" dirty="0"/>
              <a:t>Collision avoidance is active :</a:t>
            </a:r>
          </a:p>
          <a:p>
            <a:pPr marL="361950" lvl="1" indent="0">
              <a:buNone/>
            </a:pPr>
            <a:endParaRPr lang="en-US" dirty="0"/>
          </a:p>
          <a:p>
            <a:pPr marL="717550" lvl="2" indent="0">
              <a:buNone/>
            </a:pPr>
            <a:r>
              <a:rPr lang="en-US" dirty="0"/>
              <a:t>If Standby Gap is active the movers will separate</a:t>
            </a:r>
          </a:p>
          <a:p>
            <a:pPr marL="717550" lvl="2" indent="0">
              <a:buNone/>
            </a:pPr>
            <a:r>
              <a:rPr lang="en-US" dirty="0"/>
              <a:t>	</a:t>
            </a:r>
          </a:p>
          <a:p>
            <a:pPr marL="717550" lvl="2" indent="0">
              <a:buNone/>
            </a:pPr>
            <a:r>
              <a:rPr lang="en-US" dirty="0"/>
              <a:t>Should a failure occur, </a:t>
            </a:r>
            <a:br>
              <a:rPr lang="en-US" dirty="0"/>
            </a:br>
            <a:r>
              <a:rPr lang="en-US" dirty="0" err="1"/>
              <a:t>GroupReset</a:t>
            </a:r>
            <a:r>
              <a:rPr lang="en-US" dirty="0"/>
              <a:t> will return the system to the running state</a:t>
            </a:r>
            <a:endParaRPr lang="de-DE" b="1" dirty="0"/>
          </a:p>
          <a:p>
            <a:endParaRPr lang="de-DE" dirty="0"/>
          </a:p>
        </p:txBody>
      </p:sp>
      <p:sp>
        <p:nvSpPr>
          <p:cNvPr id="4" name="Titel 3"/>
          <p:cNvSpPr>
            <a:spLocks noGrp="1"/>
          </p:cNvSpPr>
          <p:nvPr>
            <p:ph type="title"/>
          </p:nvPr>
        </p:nvSpPr>
        <p:spPr/>
        <p:txBody>
          <a:bodyPr/>
          <a:lstStyle/>
          <a:p>
            <a:r>
              <a:rPr lang="en-CA" dirty="0"/>
              <a:t>XTS 	</a:t>
            </a:r>
            <a:r>
              <a:rPr lang="de-DE" dirty="0"/>
              <a:t>CA-Group </a:t>
            </a:r>
            <a:r>
              <a:rPr lang="de-DE" dirty="0" err="1"/>
              <a:t>handling</a:t>
            </a:r>
            <a:endParaRPr lang="en-CA" dirty="0"/>
          </a:p>
        </p:txBody>
      </p:sp>
      <p:grpSp>
        <p:nvGrpSpPr>
          <p:cNvPr id="33" name="Gruppieren 32"/>
          <p:cNvGrpSpPr/>
          <p:nvPr/>
        </p:nvGrpSpPr>
        <p:grpSpPr>
          <a:xfrm>
            <a:off x="6096000" y="2788367"/>
            <a:ext cx="5963152" cy="2080793"/>
            <a:chOff x="1769645" y="3601997"/>
            <a:chExt cx="4095655" cy="1429145"/>
          </a:xfrm>
        </p:grpSpPr>
        <p:sp>
          <p:nvSpPr>
            <p:cNvPr id="10" name="Rechteck 9"/>
            <p:cNvSpPr/>
            <p:nvPr/>
          </p:nvSpPr>
          <p:spPr>
            <a:xfrm>
              <a:off x="1769645" y="3601997"/>
              <a:ext cx="4095655" cy="1429145"/>
            </a:xfrm>
            <a:prstGeom prst="rect">
              <a:avLst/>
            </a:prstGeom>
            <a:gradFill flip="none" rotWithShape="1">
              <a:gsLst>
                <a:gs pos="0">
                  <a:schemeClr val="accent2">
                    <a:lumMod val="0"/>
                    <a:lumOff val="100000"/>
                  </a:schemeClr>
                </a:gs>
                <a:gs pos="12000">
                  <a:schemeClr val="accent2">
                    <a:lumMod val="0"/>
                    <a:lumOff val="100000"/>
                  </a:schemeClr>
                </a:gs>
                <a:gs pos="100000">
                  <a:schemeClr val="accent2">
                    <a:lumMod val="10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t" anchorCtr="0"/>
            <a:lstStyle/>
            <a:p>
              <a:r>
                <a:rPr lang="de-DE" sz="1400" dirty="0">
                  <a:solidFill>
                    <a:schemeClr val="tx1"/>
                  </a:solidFill>
                  <a:latin typeface="Arial" pitchFamily="34" charset="0"/>
                  <a:cs typeface="Arial" pitchFamily="34" charset="0"/>
                </a:rPr>
                <a:t>Collision Avoidance Active</a:t>
              </a:r>
            </a:p>
          </p:txBody>
        </p:sp>
        <p:sp>
          <p:nvSpPr>
            <p:cNvPr id="18" name="Rechteck 17"/>
            <p:cNvSpPr/>
            <p:nvPr/>
          </p:nvSpPr>
          <p:spPr>
            <a:xfrm>
              <a:off x="1832498" y="3990172"/>
              <a:ext cx="1740813"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MC_MoveAbsoluteCA</a:t>
              </a:r>
              <a:r>
                <a:rPr lang="de-DE" sz="1050" b="1" dirty="0">
                  <a:solidFill>
                    <a:schemeClr val="tx1"/>
                  </a:solidFill>
                  <a:latin typeface="Arial" pitchFamily="34" charset="0"/>
                  <a:cs typeface="Arial" pitchFamily="34" charset="0"/>
                </a:rPr>
                <a:t>()</a:t>
              </a:r>
            </a:p>
          </p:txBody>
        </p:sp>
        <p:sp>
          <p:nvSpPr>
            <p:cNvPr id="20" name="Rechteck 19"/>
            <p:cNvSpPr/>
            <p:nvPr/>
          </p:nvSpPr>
          <p:spPr>
            <a:xfrm>
              <a:off x="4065508" y="3997973"/>
              <a:ext cx="1742400"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MC_GearInPosCA</a:t>
              </a:r>
              <a:r>
                <a:rPr lang="de-DE" sz="1050" b="1" dirty="0">
                  <a:solidFill>
                    <a:schemeClr val="tx1"/>
                  </a:solidFill>
                  <a:latin typeface="Arial" pitchFamily="34" charset="0"/>
                  <a:cs typeface="Arial" pitchFamily="34" charset="0"/>
                </a:rPr>
                <a:t>()</a:t>
              </a:r>
            </a:p>
          </p:txBody>
        </p:sp>
        <p:sp>
          <p:nvSpPr>
            <p:cNvPr id="21" name="Rechteck 20"/>
            <p:cNvSpPr/>
            <p:nvPr/>
          </p:nvSpPr>
          <p:spPr>
            <a:xfrm>
              <a:off x="3092804" y="4597034"/>
              <a:ext cx="1428226"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MC_HaltCA</a:t>
              </a:r>
              <a:r>
                <a:rPr lang="de-DE" sz="1050" b="1" dirty="0">
                  <a:solidFill>
                    <a:schemeClr val="tx1"/>
                  </a:solidFill>
                  <a:latin typeface="Arial" pitchFamily="34" charset="0"/>
                  <a:cs typeface="Arial" pitchFamily="34" charset="0"/>
                </a:rPr>
                <a:t>()</a:t>
              </a:r>
            </a:p>
          </p:txBody>
        </p:sp>
        <p:cxnSp>
          <p:nvCxnSpPr>
            <p:cNvPr id="22" name="Gerade Verbindung mit Pfeil 21"/>
            <p:cNvCxnSpPr>
              <a:stCxn id="18" idx="3"/>
              <a:endCxn id="20" idx="1"/>
            </p:cNvCxnSpPr>
            <p:nvPr/>
          </p:nvCxnSpPr>
          <p:spPr>
            <a:xfrm>
              <a:off x="3573311" y="4152143"/>
              <a:ext cx="492197" cy="7801"/>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18" idx="2"/>
            </p:cNvCxnSpPr>
            <p:nvPr/>
          </p:nvCxnSpPr>
          <p:spPr>
            <a:xfrm>
              <a:off x="2702905" y="4314113"/>
              <a:ext cx="389899" cy="273549"/>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endCxn id="20" idx="2"/>
            </p:cNvCxnSpPr>
            <p:nvPr/>
          </p:nvCxnSpPr>
          <p:spPr>
            <a:xfrm flipV="1">
              <a:off x="4537072" y="4321914"/>
              <a:ext cx="399636" cy="265748"/>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7222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platzhalter 18"/>
          <p:cNvSpPr>
            <a:spLocks noGrp="1"/>
          </p:cNvSpPr>
          <p:nvPr>
            <p:ph type="body" sz="quarter" idx="15"/>
          </p:nvPr>
        </p:nvSpPr>
        <p:spPr>
          <a:xfrm>
            <a:off x="3" y="1090799"/>
            <a:ext cx="8400253" cy="5331600"/>
          </a:xfrm>
        </p:spPr>
        <p:txBody>
          <a:bodyPr/>
          <a:lstStyle/>
          <a:p>
            <a:pPr marL="0" indent="0">
              <a:buNone/>
            </a:pPr>
            <a:r>
              <a:rPr lang="en-US" b="1" dirty="0"/>
              <a:t>Full Sequence</a:t>
            </a:r>
          </a:p>
          <a:p>
            <a:pPr marL="0" indent="0">
              <a:buNone/>
            </a:pPr>
            <a:endParaRPr lang="en-US" b="1" dirty="0"/>
          </a:p>
          <a:p>
            <a:pPr lvl="1"/>
            <a:r>
              <a:rPr lang="en-US" sz="2000" dirty="0"/>
              <a:t>By using a MC2-Command the axis change in “CA-</a:t>
            </a:r>
            <a:r>
              <a:rPr lang="en-US" sz="2000" dirty="0" err="1"/>
              <a:t>Passiv</a:t>
            </a:r>
            <a:r>
              <a:rPr lang="en-US" sz="2000" dirty="0"/>
              <a:t>”</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marL="360362" lvl="1" indent="0">
              <a:buNone/>
            </a:pPr>
            <a:endParaRPr lang="en-US" sz="2000" dirty="0"/>
          </a:p>
          <a:p>
            <a:pPr lvl="1"/>
            <a:r>
              <a:rPr lang="en-US" sz="2000" dirty="0"/>
              <a:t>With using a MC_CA-Command the Axis change in “CA-Active”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sp>
        <p:nvSpPr>
          <p:cNvPr id="4" name="Titel 3"/>
          <p:cNvSpPr>
            <a:spLocks noGrp="1"/>
          </p:cNvSpPr>
          <p:nvPr>
            <p:ph type="title"/>
          </p:nvPr>
        </p:nvSpPr>
        <p:spPr/>
        <p:txBody>
          <a:bodyPr/>
          <a:lstStyle/>
          <a:p>
            <a:r>
              <a:rPr lang="en-CA" dirty="0"/>
              <a:t>XTS 	</a:t>
            </a:r>
            <a:r>
              <a:rPr lang="de-DE" dirty="0"/>
              <a:t>CA-Group </a:t>
            </a:r>
            <a:r>
              <a:rPr lang="de-DE" dirty="0" err="1"/>
              <a:t>handling</a:t>
            </a:r>
            <a:endParaRPr lang="en-CA" dirty="0"/>
          </a:p>
        </p:txBody>
      </p:sp>
      <p:grpSp>
        <p:nvGrpSpPr>
          <p:cNvPr id="57" name="Gruppieren 56"/>
          <p:cNvGrpSpPr>
            <a:grpSpLocks noChangeAspect="1"/>
          </p:cNvGrpSpPr>
          <p:nvPr/>
        </p:nvGrpSpPr>
        <p:grpSpPr>
          <a:xfrm>
            <a:off x="448332" y="2636913"/>
            <a:ext cx="11570915" cy="2068804"/>
            <a:chOff x="1043608" y="3537162"/>
            <a:chExt cx="8023164" cy="1434489"/>
          </a:xfrm>
        </p:grpSpPr>
        <p:grpSp>
          <p:nvGrpSpPr>
            <p:cNvPr id="33" name="Gruppieren 32"/>
            <p:cNvGrpSpPr/>
            <p:nvPr/>
          </p:nvGrpSpPr>
          <p:grpSpPr>
            <a:xfrm>
              <a:off x="1043608" y="3537162"/>
              <a:ext cx="4095655" cy="1429145"/>
              <a:chOff x="1769645" y="3601997"/>
              <a:chExt cx="4095655" cy="1429145"/>
            </a:xfrm>
          </p:grpSpPr>
          <p:sp>
            <p:nvSpPr>
              <p:cNvPr id="10" name="Rechteck 9"/>
              <p:cNvSpPr/>
              <p:nvPr/>
            </p:nvSpPr>
            <p:spPr>
              <a:xfrm>
                <a:off x="1769645" y="3601997"/>
                <a:ext cx="4095655" cy="1429145"/>
              </a:xfrm>
              <a:prstGeom prst="rect">
                <a:avLst/>
              </a:prstGeom>
              <a:gradFill flip="none" rotWithShape="1">
                <a:gsLst>
                  <a:gs pos="0">
                    <a:schemeClr val="accent2">
                      <a:lumMod val="0"/>
                      <a:lumOff val="100000"/>
                    </a:schemeClr>
                  </a:gs>
                  <a:gs pos="12000">
                    <a:schemeClr val="accent2">
                      <a:lumMod val="0"/>
                      <a:lumOff val="100000"/>
                    </a:schemeClr>
                  </a:gs>
                  <a:gs pos="100000">
                    <a:schemeClr val="accent2">
                      <a:lumMod val="10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t" anchorCtr="0"/>
              <a:lstStyle/>
              <a:p>
                <a:r>
                  <a:rPr lang="de-DE" sz="1400" dirty="0">
                    <a:solidFill>
                      <a:schemeClr val="tx1"/>
                    </a:solidFill>
                    <a:latin typeface="Arial" pitchFamily="34" charset="0"/>
                    <a:cs typeface="Arial" pitchFamily="34" charset="0"/>
                  </a:rPr>
                  <a:t>Collision Avoidance Active</a:t>
                </a:r>
              </a:p>
            </p:txBody>
          </p:sp>
          <p:sp>
            <p:nvSpPr>
              <p:cNvPr id="18" name="Rechteck 17"/>
              <p:cNvSpPr/>
              <p:nvPr/>
            </p:nvSpPr>
            <p:spPr>
              <a:xfrm>
                <a:off x="1832498" y="3990172"/>
                <a:ext cx="1740813"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MC_MoveAbsoluteCA</a:t>
                </a:r>
                <a:r>
                  <a:rPr lang="de-DE" sz="1050" b="1" dirty="0">
                    <a:solidFill>
                      <a:schemeClr val="tx1"/>
                    </a:solidFill>
                    <a:latin typeface="Arial" pitchFamily="34" charset="0"/>
                    <a:cs typeface="Arial" pitchFamily="34" charset="0"/>
                  </a:rPr>
                  <a:t>()</a:t>
                </a:r>
              </a:p>
            </p:txBody>
          </p:sp>
          <p:sp>
            <p:nvSpPr>
              <p:cNvPr id="20" name="Rechteck 19"/>
              <p:cNvSpPr/>
              <p:nvPr/>
            </p:nvSpPr>
            <p:spPr>
              <a:xfrm>
                <a:off x="4065508" y="3997973"/>
                <a:ext cx="1742400"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MC_GearInPosCA</a:t>
                </a:r>
                <a:r>
                  <a:rPr lang="de-DE" sz="1050" b="1" dirty="0">
                    <a:solidFill>
                      <a:schemeClr val="tx1"/>
                    </a:solidFill>
                    <a:latin typeface="Arial" pitchFamily="34" charset="0"/>
                    <a:cs typeface="Arial" pitchFamily="34" charset="0"/>
                  </a:rPr>
                  <a:t>()</a:t>
                </a:r>
              </a:p>
            </p:txBody>
          </p:sp>
          <p:sp>
            <p:nvSpPr>
              <p:cNvPr id="21" name="Rechteck 20"/>
              <p:cNvSpPr/>
              <p:nvPr/>
            </p:nvSpPr>
            <p:spPr>
              <a:xfrm>
                <a:off x="3092804" y="4597034"/>
                <a:ext cx="1428226"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MC_HaltCA</a:t>
                </a:r>
                <a:r>
                  <a:rPr lang="de-DE" sz="1050" b="1" dirty="0">
                    <a:solidFill>
                      <a:schemeClr val="tx1"/>
                    </a:solidFill>
                    <a:latin typeface="Arial" pitchFamily="34" charset="0"/>
                    <a:cs typeface="Arial" pitchFamily="34" charset="0"/>
                  </a:rPr>
                  <a:t>()</a:t>
                </a:r>
              </a:p>
            </p:txBody>
          </p:sp>
          <p:cxnSp>
            <p:nvCxnSpPr>
              <p:cNvPr id="22" name="Gerade Verbindung mit Pfeil 21"/>
              <p:cNvCxnSpPr>
                <a:stCxn id="18" idx="3"/>
                <a:endCxn id="20" idx="1"/>
              </p:cNvCxnSpPr>
              <p:nvPr/>
            </p:nvCxnSpPr>
            <p:spPr>
              <a:xfrm>
                <a:off x="3573311" y="4152143"/>
                <a:ext cx="492197" cy="7801"/>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18" idx="2"/>
              </p:cNvCxnSpPr>
              <p:nvPr/>
            </p:nvCxnSpPr>
            <p:spPr>
              <a:xfrm>
                <a:off x="2702905" y="4314113"/>
                <a:ext cx="389899" cy="273549"/>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endCxn id="20" idx="2"/>
              </p:cNvCxnSpPr>
              <p:nvPr/>
            </p:nvCxnSpPr>
            <p:spPr>
              <a:xfrm flipV="1">
                <a:off x="4537072" y="4321914"/>
                <a:ext cx="399636" cy="265748"/>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6" name="Gruppieren 55"/>
            <p:cNvGrpSpPr/>
            <p:nvPr/>
          </p:nvGrpSpPr>
          <p:grpSpPr>
            <a:xfrm>
              <a:off x="4905228" y="3542506"/>
              <a:ext cx="4161544" cy="1429145"/>
              <a:chOff x="4905228" y="3542506"/>
              <a:chExt cx="4161544" cy="1429145"/>
            </a:xfrm>
          </p:grpSpPr>
          <p:sp>
            <p:nvSpPr>
              <p:cNvPr id="38" name="Rechteck 37"/>
              <p:cNvSpPr/>
              <p:nvPr/>
            </p:nvSpPr>
            <p:spPr>
              <a:xfrm>
                <a:off x="5791825" y="3542506"/>
                <a:ext cx="3274947" cy="1429145"/>
              </a:xfrm>
              <a:prstGeom prst="rect">
                <a:avLst/>
              </a:prstGeom>
              <a:gradFill flip="none" rotWithShape="1">
                <a:gsLst>
                  <a:gs pos="0">
                    <a:schemeClr val="bg1"/>
                  </a:gs>
                  <a:gs pos="12000">
                    <a:schemeClr val="accent2">
                      <a:lumMod val="0"/>
                      <a:lumOff val="100000"/>
                    </a:schemeClr>
                  </a:gs>
                  <a:gs pos="100000">
                    <a:srgbClr val="FF0000"/>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t" anchorCtr="0"/>
              <a:lstStyle/>
              <a:p>
                <a:r>
                  <a:rPr lang="de-DE" sz="1400" dirty="0">
                    <a:solidFill>
                      <a:schemeClr val="tx1"/>
                    </a:solidFill>
                    <a:latin typeface="Arial" pitchFamily="34" charset="0"/>
                    <a:cs typeface="Arial" pitchFamily="34" charset="0"/>
                  </a:rPr>
                  <a:t>Collision Avoidance Passiv</a:t>
                </a:r>
              </a:p>
            </p:txBody>
          </p:sp>
          <p:sp>
            <p:nvSpPr>
              <p:cNvPr id="41" name="Rechteck 40"/>
              <p:cNvSpPr/>
              <p:nvPr/>
            </p:nvSpPr>
            <p:spPr>
              <a:xfrm>
                <a:off x="5937909" y="3923237"/>
                <a:ext cx="1586419"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err="1">
                    <a:solidFill>
                      <a:schemeClr val="tx1"/>
                    </a:solidFill>
                    <a:latin typeface="Arial" pitchFamily="34" charset="0"/>
                    <a:cs typeface="Arial" pitchFamily="34" charset="0"/>
                  </a:rPr>
                  <a:t>MC_MoveAbsolute</a:t>
                </a:r>
                <a:r>
                  <a:rPr lang="de-DE" sz="1050" b="1" dirty="0">
                    <a:solidFill>
                      <a:schemeClr val="tx1"/>
                    </a:solidFill>
                    <a:latin typeface="Arial" pitchFamily="34" charset="0"/>
                    <a:cs typeface="Arial" pitchFamily="34" charset="0"/>
                  </a:rPr>
                  <a:t>()</a:t>
                </a:r>
              </a:p>
            </p:txBody>
          </p:sp>
          <p:sp>
            <p:nvSpPr>
              <p:cNvPr id="42" name="Rechteck 41"/>
              <p:cNvSpPr/>
              <p:nvPr/>
            </p:nvSpPr>
            <p:spPr>
              <a:xfrm>
                <a:off x="5937909" y="4390311"/>
                <a:ext cx="1586419"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err="1">
                    <a:solidFill>
                      <a:schemeClr val="tx1"/>
                    </a:solidFill>
                    <a:latin typeface="Arial" pitchFamily="34" charset="0"/>
                    <a:cs typeface="Arial" pitchFamily="34" charset="0"/>
                  </a:rPr>
                  <a:t>MC_GearIn</a:t>
                </a:r>
                <a:r>
                  <a:rPr lang="de-DE" sz="1050" b="1" dirty="0">
                    <a:solidFill>
                      <a:schemeClr val="tx1"/>
                    </a:solidFill>
                    <a:latin typeface="Arial" pitchFamily="34" charset="0"/>
                    <a:cs typeface="Arial" pitchFamily="34" charset="0"/>
                  </a:rPr>
                  <a:t>()</a:t>
                </a:r>
              </a:p>
            </p:txBody>
          </p:sp>
          <p:sp>
            <p:nvSpPr>
              <p:cNvPr id="43" name="Rechteck 42"/>
              <p:cNvSpPr/>
              <p:nvPr/>
            </p:nvSpPr>
            <p:spPr>
              <a:xfrm>
                <a:off x="7637087" y="3923237"/>
                <a:ext cx="1327402"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err="1">
                    <a:solidFill>
                      <a:schemeClr val="tx1"/>
                    </a:solidFill>
                    <a:latin typeface="Arial" pitchFamily="34" charset="0"/>
                    <a:cs typeface="Arial" pitchFamily="34" charset="0"/>
                  </a:rPr>
                  <a:t>MC_CamIn</a:t>
                </a:r>
                <a:r>
                  <a:rPr lang="de-DE" sz="1050" b="1" dirty="0">
                    <a:solidFill>
                      <a:schemeClr val="tx1"/>
                    </a:solidFill>
                    <a:latin typeface="Arial" pitchFamily="34" charset="0"/>
                    <a:cs typeface="Arial" pitchFamily="34" charset="0"/>
                  </a:rPr>
                  <a:t>()</a:t>
                </a:r>
              </a:p>
            </p:txBody>
          </p:sp>
          <p:sp>
            <p:nvSpPr>
              <p:cNvPr id="45" name="Rechteck 44"/>
              <p:cNvSpPr/>
              <p:nvPr/>
            </p:nvSpPr>
            <p:spPr>
              <a:xfrm>
                <a:off x="7637087" y="4387577"/>
                <a:ext cx="1327402"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a:t>
                </a:r>
                <a:r>
                  <a:rPr lang="de-DE" sz="1050" b="1" dirty="0">
                    <a:solidFill>
                      <a:schemeClr val="tx1"/>
                    </a:solidFill>
                    <a:latin typeface="Arial" pitchFamily="34" charset="0"/>
                    <a:cs typeface="Arial" pitchFamily="34" charset="0"/>
                  </a:rPr>
                  <a:t>()</a:t>
                </a:r>
              </a:p>
            </p:txBody>
          </p:sp>
          <p:grpSp>
            <p:nvGrpSpPr>
              <p:cNvPr id="51" name="Gruppieren 50"/>
              <p:cNvGrpSpPr/>
              <p:nvPr/>
            </p:nvGrpSpPr>
            <p:grpSpPr>
              <a:xfrm>
                <a:off x="4905228" y="3569520"/>
                <a:ext cx="944905" cy="633951"/>
                <a:chOff x="5113774" y="5430401"/>
                <a:chExt cx="944905" cy="633951"/>
              </a:xfrm>
            </p:grpSpPr>
            <p:cxnSp>
              <p:nvCxnSpPr>
                <p:cNvPr id="46" name="Gerade Verbindung mit Pfeil 45"/>
                <p:cNvCxnSpPr/>
                <p:nvPr/>
              </p:nvCxnSpPr>
              <p:spPr>
                <a:xfrm>
                  <a:off x="5364088" y="5933981"/>
                  <a:ext cx="648072" cy="1021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Rechteck 48"/>
                <p:cNvSpPr/>
                <p:nvPr/>
              </p:nvSpPr>
              <p:spPr>
                <a:xfrm>
                  <a:off x="5113774" y="5430401"/>
                  <a:ext cx="944905" cy="6339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en-US" sz="1000" dirty="0">
                      <a:solidFill>
                        <a:schemeClr val="tx1"/>
                      </a:solidFill>
                      <a:latin typeface="Arial" pitchFamily="34" charset="0"/>
                      <a:cs typeface="Arial" pitchFamily="34" charset="0"/>
                    </a:rPr>
                    <a:t>MC2</a:t>
                  </a:r>
                  <a:br>
                    <a:rPr lang="en-US" sz="1000" dirty="0">
                      <a:solidFill>
                        <a:schemeClr val="tx1"/>
                      </a:solidFill>
                      <a:latin typeface="Arial" pitchFamily="34" charset="0"/>
                      <a:cs typeface="Arial" pitchFamily="34" charset="0"/>
                    </a:rPr>
                  </a:br>
                  <a:r>
                    <a:rPr lang="en-US" sz="1000" dirty="0">
                      <a:solidFill>
                        <a:schemeClr val="tx1"/>
                      </a:solidFill>
                      <a:latin typeface="Arial" pitchFamily="34" charset="0"/>
                      <a:cs typeface="Arial" pitchFamily="34" charset="0"/>
                    </a:rPr>
                    <a:t>command</a:t>
                  </a:r>
                </a:p>
              </p:txBody>
            </p:sp>
          </p:grpSp>
          <p:grpSp>
            <p:nvGrpSpPr>
              <p:cNvPr id="53" name="Gruppieren 52"/>
              <p:cNvGrpSpPr/>
              <p:nvPr/>
            </p:nvGrpSpPr>
            <p:grpSpPr>
              <a:xfrm>
                <a:off x="4921396" y="4285827"/>
                <a:ext cx="944905" cy="633951"/>
                <a:chOff x="5113774" y="5430401"/>
                <a:chExt cx="944905" cy="633951"/>
              </a:xfrm>
            </p:grpSpPr>
            <p:cxnSp>
              <p:nvCxnSpPr>
                <p:cNvPr id="54" name="Gerade Verbindung mit Pfeil 53"/>
                <p:cNvCxnSpPr/>
                <p:nvPr/>
              </p:nvCxnSpPr>
              <p:spPr>
                <a:xfrm flipH="1" flipV="1">
                  <a:off x="5326492" y="5933822"/>
                  <a:ext cx="648000" cy="818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5113774" y="5430401"/>
                  <a:ext cx="944905" cy="6339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en-US" sz="1000" dirty="0">
                      <a:solidFill>
                        <a:schemeClr val="tx1"/>
                      </a:solidFill>
                      <a:latin typeface="Arial" pitchFamily="34" charset="0"/>
                      <a:cs typeface="Arial" pitchFamily="34" charset="0"/>
                    </a:rPr>
                    <a:t>MC CA</a:t>
                  </a:r>
                  <a:br>
                    <a:rPr lang="en-US" sz="1000" dirty="0">
                      <a:solidFill>
                        <a:schemeClr val="tx1"/>
                      </a:solidFill>
                      <a:latin typeface="Arial" pitchFamily="34" charset="0"/>
                      <a:cs typeface="Arial" pitchFamily="34" charset="0"/>
                    </a:rPr>
                  </a:br>
                  <a:r>
                    <a:rPr lang="en-US" sz="1000" dirty="0">
                      <a:solidFill>
                        <a:schemeClr val="tx1"/>
                      </a:solidFill>
                      <a:latin typeface="Arial" pitchFamily="34" charset="0"/>
                      <a:cs typeface="Arial" pitchFamily="34" charset="0"/>
                    </a:rPr>
                    <a:t>command</a:t>
                  </a:r>
                </a:p>
              </p:txBody>
            </p:sp>
          </p:grpSp>
        </p:grpSp>
      </p:grpSp>
    </p:spTree>
    <p:extLst>
      <p:ext uri="{BB962C8B-B14F-4D97-AF65-F5344CB8AC3E}">
        <p14:creationId xmlns:p14="http://schemas.microsoft.com/office/powerpoint/2010/main" val="1803962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platzhalter 18"/>
          <p:cNvSpPr>
            <a:spLocks noGrp="1"/>
          </p:cNvSpPr>
          <p:nvPr>
            <p:ph type="body" sz="quarter" idx="15"/>
          </p:nvPr>
        </p:nvSpPr>
        <p:spPr/>
        <p:txBody>
          <a:bodyPr/>
          <a:lstStyle/>
          <a:p>
            <a:pPr marL="0" indent="0">
              <a:buNone/>
            </a:pPr>
            <a:r>
              <a:rPr lang="de-DE" b="1" dirty="0" err="1"/>
              <a:t>Full</a:t>
            </a:r>
            <a:r>
              <a:rPr lang="de-DE" b="1" dirty="0"/>
              <a:t> </a:t>
            </a:r>
            <a:r>
              <a:rPr lang="de-DE" b="1" dirty="0" err="1"/>
              <a:t>Sequence</a:t>
            </a:r>
            <a:endParaRPr lang="de-DE" b="1" dirty="0"/>
          </a:p>
          <a:p>
            <a:endParaRPr lang="de-DE" b="1" dirty="0"/>
          </a:p>
          <a:p>
            <a:pPr marL="361950" lvl="1" indent="0">
              <a:buNone/>
            </a:pPr>
            <a:r>
              <a:rPr lang="en-US" sz="2000" dirty="0"/>
              <a:t>Reset or Shutdown Sequence:</a:t>
            </a:r>
          </a:p>
          <a:p>
            <a:pPr marL="361950" lvl="1" indent="0">
              <a:buNone/>
            </a:pPr>
            <a:endParaRPr lang="en-US" sz="2000" dirty="0"/>
          </a:p>
          <a:p>
            <a:pPr marL="361950" lvl="1" indent="0">
              <a:buNone/>
            </a:pPr>
            <a:endParaRPr lang="en-US" sz="2000" dirty="0"/>
          </a:p>
          <a:p>
            <a:pPr marL="717550" lvl="2" indent="0">
              <a:buNone/>
            </a:pPr>
            <a:r>
              <a:rPr lang="en-US" sz="1800" dirty="0"/>
              <a:t>Halt-Command for all Movers</a:t>
            </a:r>
          </a:p>
          <a:p>
            <a:pPr marL="361950" lvl="1" indent="0">
              <a:buNone/>
            </a:pPr>
            <a:endParaRPr lang="en-US" sz="2000" dirty="0"/>
          </a:p>
          <a:p>
            <a:pPr marL="1174750" lvl="2" indent="-457200">
              <a:buFont typeface="+mj-lt"/>
              <a:buAutoNum type="arabicPeriod"/>
            </a:pPr>
            <a:r>
              <a:rPr lang="en-US" sz="2000" dirty="0"/>
              <a:t>Disable Group</a:t>
            </a:r>
          </a:p>
          <a:p>
            <a:pPr marL="1076325" lvl="3" indent="0">
              <a:buNone/>
            </a:pPr>
            <a:r>
              <a:rPr lang="en-US" sz="2000" dirty="0"/>
              <a:t>	</a:t>
            </a:r>
          </a:p>
          <a:p>
            <a:pPr marL="1174750" lvl="2" indent="-457200">
              <a:buFont typeface="+mj-lt"/>
              <a:buAutoNum type="arabicPeriod"/>
            </a:pPr>
            <a:r>
              <a:rPr lang="en-US" sz="2000" dirty="0"/>
              <a:t>Remove all Axes from Group</a:t>
            </a:r>
          </a:p>
          <a:p>
            <a:pPr marL="1174750" lvl="2" indent="-457200">
              <a:buFont typeface="+mj-lt"/>
              <a:buAutoNum type="arabicPeriod"/>
            </a:pPr>
            <a:endParaRPr lang="en-US" sz="2000" dirty="0"/>
          </a:p>
          <a:p>
            <a:pPr marL="1174750" lvl="2" indent="-457200">
              <a:buFont typeface="+mj-lt"/>
              <a:buAutoNum type="arabicPeriod"/>
            </a:pPr>
            <a:r>
              <a:rPr lang="en-US" sz="2000" dirty="0"/>
              <a:t>Disable Axes</a:t>
            </a:r>
          </a:p>
          <a:p>
            <a:endParaRPr lang="de-DE" b="1" dirty="0"/>
          </a:p>
          <a:p>
            <a:endParaRPr lang="de-DE" dirty="0"/>
          </a:p>
        </p:txBody>
      </p:sp>
      <p:sp>
        <p:nvSpPr>
          <p:cNvPr id="4" name="Titel 3"/>
          <p:cNvSpPr>
            <a:spLocks noGrp="1"/>
          </p:cNvSpPr>
          <p:nvPr>
            <p:ph type="title"/>
          </p:nvPr>
        </p:nvSpPr>
        <p:spPr/>
        <p:txBody>
          <a:bodyPr/>
          <a:lstStyle/>
          <a:p>
            <a:r>
              <a:rPr lang="en-CA" dirty="0"/>
              <a:t>XTS 	</a:t>
            </a:r>
            <a:r>
              <a:rPr lang="de-DE" dirty="0"/>
              <a:t>CA-Group </a:t>
            </a:r>
            <a:r>
              <a:rPr lang="de-DE" dirty="0" err="1"/>
              <a:t>handling</a:t>
            </a:r>
            <a:endParaRPr lang="en-CA" dirty="0"/>
          </a:p>
        </p:txBody>
      </p:sp>
      <p:grpSp>
        <p:nvGrpSpPr>
          <p:cNvPr id="23" name="Gruppieren 22"/>
          <p:cNvGrpSpPr>
            <a:grpSpLocks noChangeAspect="1"/>
          </p:cNvGrpSpPr>
          <p:nvPr/>
        </p:nvGrpSpPr>
        <p:grpSpPr>
          <a:xfrm>
            <a:off x="6094800" y="1580400"/>
            <a:ext cx="5961600" cy="4587423"/>
            <a:chOff x="1807318" y="3609170"/>
            <a:chExt cx="4095655" cy="3151588"/>
          </a:xfrm>
        </p:grpSpPr>
        <p:grpSp>
          <p:nvGrpSpPr>
            <p:cNvPr id="24" name="Gruppieren 23"/>
            <p:cNvGrpSpPr/>
            <p:nvPr/>
          </p:nvGrpSpPr>
          <p:grpSpPr>
            <a:xfrm>
              <a:off x="2724177" y="5248590"/>
              <a:ext cx="2261933" cy="1512168"/>
              <a:chOff x="1809500" y="2060848"/>
              <a:chExt cx="2505867" cy="1829196"/>
            </a:xfrm>
          </p:grpSpPr>
          <p:sp>
            <p:nvSpPr>
              <p:cNvPr id="38" name="Rechteck 37"/>
              <p:cNvSpPr/>
              <p:nvPr/>
            </p:nvSpPr>
            <p:spPr>
              <a:xfrm>
                <a:off x="2051720" y="2060848"/>
                <a:ext cx="2016224"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a:solidFill>
                      <a:schemeClr val="tx1"/>
                    </a:solidFill>
                    <a:latin typeface="Arial" pitchFamily="34" charset="0"/>
                    <a:cs typeface="Arial" pitchFamily="34" charset="0"/>
                  </a:rPr>
                  <a:t>MC_GroupDisable()</a:t>
                </a:r>
              </a:p>
            </p:txBody>
          </p:sp>
          <p:sp>
            <p:nvSpPr>
              <p:cNvPr id="39" name="Pfeil nach unten 38"/>
              <p:cNvSpPr/>
              <p:nvPr/>
            </p:nvSpPr>
            <p:spPr>
              <a:xfrm>
                <a:off x="2951820" y="2492896"/>
                <a:ext cx="216024" cy="258415"/>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40" name="Rechteck 39"/>
              <p:cNvSpPr/>
              <p:nvPr/>
            </p:nvSpPr>
            <p:spPr>
              <a:xfrm>
                <a:off x="1809500" y="2751311"/>
                <a:ext cx="2505867"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a:solidFill>
                      <a:schemeClr val="tx1"/>
                    </a:solidFill>
                    <a:latin typeface="Arial" pitchFamily="34" charset="0"/>
                    <a:cs typeface="Arial" pitchFamily="34" charset="0"/>
                  </a:rPr>
                  <a:t>MC_RemoveAxisFromGroup()</a:t>
                </a:r>
              </a:p>
            </p:txBody>
          </p:sp>
          <p:sp>
            <p:nvSpPr>
              <p:cNvPr id="41" name="Pfeil nach unten 40"/>
              <p:cNvSpPr/>
              <p:nvPr/>
            </p:nvSpPr>
            <p:spPr>
              <a:xfrm>
                <a:off x="2951820" y="3191470"/>
                <a:ext cx="216024" cy="258415"/>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42" name="Rechteck 41"/>
              <p:cNvSpPr/>
              <p:nvPr/>
            </p:nvSpPr>
            <p:spPr>
              <a:xfrm>
                <a:off x="2069722" y="3457996"/>
                <a:ext cx="2016224" cy="4320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50" b="1" dirty="0">
                    <a:solidFill>
                      <a:schemeClr val="tx1"/>
                    </a:solidFill>
                    <a:latin typeface="Arial" pitchFamily="34" charset="0"/>
                    <a:cs typeface="Arial" pitchFamily="34" charset="0"/>
                  </a:rPr>
                  <a:t>MC_Power()</a:t>
                </a:r>
                <a:br>
                  <a:rPr lang="de-DE" sz="1050" b="1" dirty="0">
                    <a:solidFill>
                      <a:schemeClr val="tx1"/>
                    </a:solidFill>
                    <a:latin typeface="Arial" pitchFamily="34" charset="0"/>
                    <a:cs typeface="Arial" pitchFamily="34" charset="0"/>
                  </a:rPr>
                </a:br>
                <a:r>
                  <a:rPr lang="de-DE" sz="1050" b="1" dirty="0">
                    <a:solidFill>
                      <a:schemeClr val="tx1"/>
                    </a:solidFill>
                    <a:latin typeface="Arial" pitchFamily="34" charset="0"/>
                    <a:cs typeface="Arial" pitchFamily="34" charset="0"/>
                  </a:rPr>
                  <a:t>Disable Axis</a:t>
                </a:r>
              </a:p>
            </p:txBody>
          </p:sp>
        </p:grpSp>
        <p:grpSp>
          <p:nvGrpSpPr>
            <p:cNvPr id="25" name="Gruppieren 24"/>
            <p:cNvGrpSpPr/>
            <p:nvPr/>
          </p:nvGrpSpPr>
          <p:grpSpPr>
            <a:xfrm>
              <a:off x="1807318" y="3609170"/>
              <a:ext cx="4095655" cy="1429145"/>
              <a:chOff x="1769645" y="3601997"/>
              <a:chExt cx="4095655" cy="1429145"/>
            </a:xfrm>
          </p:grpSpPr>
          <p:sp>
            <p:nvSpPr>
              <p:cNvPr id="28" name="Rechteck 27"/>
              <p:cNvSpPr/>
              <p:nvPr/>
            </p:nvSpPr>
            <p:spPr>
              <a:xfrm>
                <a:off x="1769645" y="3601997"/>
                <a:ext cx="4095655" cy="1429145"/>
              </a:xfrm>
              <a:prstGeom prst="rect">
                <a:avLst/>
              </a:prstGeom>
              <a:gradFill flip="none" rotWithShape="1">
                <a:gsLst>
                  <a:gs pos="0">
                    <a:schemeClr val="accent2">
                      <a:lumMod val="0"/>
                      <a:lumOff val="100000"/>
                    </a:schemeClr>
                  </a:gs>
                  <a:gs pos="12000">
                    <a:schemeClr val="accent2">
                      <a:lumMod val="0"/>
                      <a:lumOff val="100000"/>
                    </a:schemeClr>
                  </a:gs>
                  <a:gs pos="100000">
                    <a:schemeClr val="accent2">
                      <a:lumMod val="10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t" anchorCtr="0"/>
              <a:lstStyle/>
              <a:p>
                <a:r>
                  <a:rPr lang="de-DE" sz="1400" dirty="0">
                    <a:solidFill>
                      <a:schemeClr val="tx1"/>
                    </a:solidFill>
                    <a:latin typeface="Arial" pitchFamily="34" charset="0"/>
                    <a:cs typeface="Arial" pitchFamily="34" charset="0"/>
                  </a:rPr>
                  <a:t>Collision Avoidance Active</a:t>
                </a:r>
              </a:p>
            </p:txBody>
          </p:sp>
          <p:sp>
            <p:nvSpPr>
              <p:cNvPr id="29" name="Rechteck 28"/>
              <p:cNvSpPr/>
              <p:nvPr/>
            </p:nvSpPr>
            <p:spPr>
              <a:xfrm>
                <a:off x="1832498" y="3990172"/>
                <a:ext cx="1740813"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MC_MoveAbsoluteCA</a:t>
                </a:r>
                <a:r>
                  <a:rPr lang="de-DE" sz="1050" b="1" dirty="0">
                    <a:solidFill>
                      <a:schemeClr val="tx1"/>
                    </a:solidFill>
                    <a:latin typeface="Arial" pitchFamily="34" charset="0"/>
                    <a:cs typeface="Arial" pitchFamily="34" charset="0"/>
                  </a:rPr>
                  <a:t>()</a:t>
                </a:r>
              </a:p>
            </p:txBody>
          </p:sp>
          <p:sp>
            <p:nvSpPr>
              <p:cNvPr id="31" name="Rechteck 30"/>
              <p:cNvSpPr/>
              <p:nvPr/>
            </p:nvSpPr>
            <p:spPr>
              <a:xfrm>
                <a:off x="4065508" y="3997973"/>
                <a:ext cx="1742400"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MC_GearInPosCA</a:t>
                </a:r>
                <a:r>
                  <a:rPr lang="de-DE" sz="1050" b="1" dirty="0">
                    <a:solidFill>
                      <a:schemeClr val="tx1"/>
                    </a:solidFill>
                    <a:latin typeface="Arial" pitchFamily="34" charset="0"/>
                    <a:cs typeface="Arial" pitchFamily="34" charset="0"/>
                  </a:rPr>
                  <a:t>()</a:t>
                </a:r>
              </a:p>
            </p:txBody>
          </p:sp>
          <p:sp>
            <p:nvSpPr>
              <p:cNvPr id="32" name="Rechteck 31"/>
              <p:cNvSpPr/>
              <p:nvPr/>
            </p:nvSpPr>
            <p:spPr>
              <a:xfrm>
                <a:off x="3092804" y="4597034"/>
                <a:ext cx="1428226" cy="323941"/>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1000" b="1" dirty="0">
                    <a:solidFill>
                      <a:schemeClr val="tx1"/>
                    </a:solidFill>
                    <a:latin typeface="Arial" pitchFamily="34" charset="0"/>
                    <a:cs typeface="Arial" pitchFamily="34" charset="0"/>
                  </a:rPr>
                  <a:t>MC_HaltCA</a:t>
                </a:r>
                <a:r>
                  <a:rPr lang="de-DE" sz="1050" b="1" dirty="0">
                    <a:solidFill>
                      <a:schemeClr val="tx1"/>
                    </a:solidFill>
                    <a:latin typeface="Arial" pitchFamily="34" charset="0"/>
                    <a:cs typeface="Arial" pitchFamily="34" charset="0"/>
                  </a:rPr>
                  <a:t>()</a:t>
                </a:r>
              </a:p>
            </p:txBody>
          </p:sp>
          <p:cxnSp>
            <p:nvCxnSpPr>
              <p:cNvPr id="34" name="Gerade Verbindung mit Pfeil 33"/>
              <p:cNvCxnSpPr>
                <a:stCxn id="29" idx="3"/>
                <a:endCxn id="31" idx="1"/>
              </p:cNvCxnSpPr>
              <p:nvPr/>
            </p:nvCxnSpPr>
            <p:spPr>
              <a:xfrm>
                <a:off x="3573311" y="4152143"/>
                <a:ext cx="492197" cy="7801"/>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a:stCxn id="29" idx="2"/>
              </p:cNvCxnSpPr>
              <p:nvPr/>
            </p:nvCxnSpPr>
            <p:spPr>
              <a:xfrm>
                <a:off x="2702905" y="4314113"/>
                <a:ext cx="389899" cy="273549"/>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endCxn id="31" idx="2"/>
              </p:cNvCxnSpPr>
              <p:nvPr/>
            </p:nvCxnSpPr>
            <p:spPr>
              <a:xfrm flipV="1">
                <a:off x="4537072" y="4321914"/>
                <a:ext cx="399636" cy="265748"/>
              </a:xfrm>
              <a:prstGeom prst="straightConnector1">
                <a:avLst/>
              </a:prstGeom>
              <a:ln w="50800" cap="sq">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Pfeil nach unten 25"/>
            <p:cNvSpPr/>
            <p:nvPr/>
          </p:nvSpPr>
          <p:spPr>
            <a:xfrm>
              <a:off x="3757647" y="5034962"/>
              <a:ext cx="194995" cy="213628"/>
            </a:xfrm>
            <a:prstGeom prst="downArrow">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761116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r>
              <a:rPr lang="en-GB" kern="0" dirty="0"/>
              <a:t>PLC-Library XTS</a:t>
            </a:r>
            <a:endParaRPr lang="en-GB" dirty="0"/>
          </a:p>
          <a:p>
            <a:pPr marL="457200" indent="-457200">
              <a:buFont typeface="+mj-lt"/>
              <a:buAutoNum type="arabicPeriod"/>
            </a:pPr>
            <a:r>
              <a:rPr lang="en-US" dirty="0"/>
              <a:t>AXIS_REF</a:t>
            </a:r>
          </a:p>
          <a:p>
            <a:pPr marL="457200" indent="-457200">
              <a:buFont typeface="+mj-lt"/>
              <a:buAutoNum type="arabicPeriod"/>
            </a:pPr>
            <a:r>
              <a:rPr lang="en-GB" dirty="0"/>
              <a:t>XTS-Utility Library</a:t>
            </a:r>
          </a:p>
          <a:p>
            <a:pPr marL="457200" indent="-457200">
              <a:buFont typeface="+mj-lt"/>
              <a:buAutoNum type="arabicPeriod"/>
            </a:pPr>
            <a:r>
              <a:rPr lang="en-GB" dirty="0"/>
              <a:t>PLC </a:t>
            </a:r>
            <a:r>
              <a:rPr lang="en-GB" dirty="0" err="1"/>
              <a:t>StartUp</a:t>
            </a:r>
            <a:r>
              <a:rPr lang="en-GB" dirty="0"/>
              <a:t> condition</a:t>
            </a:r>
          </a:p>
          <a:p>
            <a:pPr marL="457200" indent="-457200">
              <a:buFont typeface="+mj-lt"/>
              <a:buAutoNum type="arabicPeriod"/>
            </a:pPr>
            <a:r>
              <a:rPr lang="en-GB" dirty="0"/>
              <a:t>Mover1 detection </a:t>
            </a:r>
            <a:br>
              <a:rPr lang="en-GB" dirty="0"/>
            </a:br>
            <a:r>
              <a:rPr lang="en-GB" dirty="0"/>
              <a:t> via PLC</a:t>
            </a:r>
          </a:p>
          <a:p>
            <a:pPr marL="457200" indent="-457200">
              <a:buFont typeface="+mj-lt"/>
              <a:buAutoNum type="arabicPeriod"/>
            </a:pPr>
            <a:r>
              <a:rPr lang="en-GB" dirty="0"/>
              <a:t>Overview TF5400 </a:t>
            </a:r>
            <a:r>
              <a:rPr lang="en-GB" sz="2000" dirty="0"/>
              <a:t>Collision Avoidance (CA)</a:t>
            </a:r>
          </a:p>
          <a:p>
            <a:pPr marL="457200" indent="-457200">
              <a:buFont typeface="+mj-lt"/>
              <a:buAutoNum type="arabicPeriod"/>
            </a:pPr>
            <a:r>
              <a:rPr lang="en-GB" dirty="0"/>
              <a:t>CA-Group Object</a:t>
            </a:r>
          </a:p>
          <a:p>
            <a:pPr marL="457200" indent="-457200">
              <a:buFont typeface="+mj-lt"/>
              <a:buAutoNum type="arabicPeriod"/>
            </a:pPr>
            <a:r>
              <a:rPr lang="en-GB" kern="0" dirty="0"/>
              <a:t>PLC-Library CA-Group</a:t>
            </a:r>
            <a:endParaRPr lang="en-GB" dirty="0"/>
          </a:p>
          <a:p>
            <a:pPr marL="457200" indent="-457200">
              <a:buFont typeface="+mj-lt"/>
              <a:buAutoNum type="arabicPeriod"/>
            </a:pPr>
            <a:r>
              <a:rPr lang="en-US" dirty="0"/>
              <a:t>AXES_GROUP_REF</a:t>
            </a:r>
            <a:endParaRPr lang="en-GB" dirty="0"/>
          </a:p>
          <a:p>
            <a:pPr marL="457200" indent="-457200">
              <a:buFont typeface="+mj-lt"/>
              <a:buAutoNum type="arabicPeriod"/>
            </a:pPr>
            <a:r>
              <a:rPr lang="en-GB" dirty="0"/>
              <a:t>CA-Group handling</a:t>
            </a:r>
          </a:p>
          <a:p>
            <a:pPr marL="457200" indent="-457200">
              <a:buFont typeface="+mj-lt"/>
              <a:buAutoNum type="arabicPeriod"/>
            </a:pPr>
            <a:r>
              <a:rPr lang="en-GB" b="1" dirty="0"/>
              <a:t>CA-Operation</a:t>
            </a:r>
          </a:p>
          <a:p>
            <a:pPr marL="457200" indent="-457200">
              <a:buFont typeface="+mj-lt"/>
              <a:buAutoNum type="arabicPeriod"/>
            </a:pPr>
            <a:endParaRPr lang="en-GB" dirty="0"/>
          </a:p>
          <a:p>
            <a:pPr marL="0" indent="0">
              <a:buNone/>
            </a:pPr>
            <a:endParaRPr lang="en-US" dirty="0"/>
          </a:p>
        </p:txBody>
      </p:sp>
      <p:sp>
        <p:nvSpPr>
          <p:cNvPr id="4" name="Titel 3"/>
          <p:cNvSpPr>
            <a:spLocks noGrp="1"/>
          </p:cNvSpPr>
          <p:nvPr>
            <p:ph type="title"/>
          </p:nvPr>
        </p:nvSpPr>
        <p:spPr/>
        <p:txBody>
          <a:bodyPr/>
          <a:lstStyle/>
          <a:p>
            <a:r>
              <a:rPr lang="de-DE" dirty="0"/>
              <a:t>Agenda | XTS – </a:t>
            </a:r>
            <a:r>
              <a:rPr lang="en-CA" dirty="0"/>
              <a:t>PLC</a:t>
            </a:r>
            <a:endParaRPr lang="de-DE" dirty="0"/>
          </a:p>
        </p:txBody>
      </p:sp>
    </p:spTree>
    <p:extLst>
      <p:ext uri="{BB962C8B-B14F-4D97-AF65-F5344CB8AC3E}">
        <p14:creationId xmlns:p14="http://schemas.microsoft.com/office/powerpoint/2010/main" val="833402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en-US" dirty="0" err="1"/>
              <a:t>MC_MoveAbsoluteCA</a:t>
            </a:r>
            <a:br>
              <a:rPr lang="en-US" dirty="0"/>
            </a:br>
            <a:r>
              <a:rPr lang="en-US" dirty="0"/>
              <a:t>	</a:t>
            </a:r>
            <a:r>
              <a:rPr lang="en-US" sz="2000" b="0" i="0" dirty="0">
                <a:solidFill>
                  <a:srgbClr val="000000"/>
                </a:solidFill>
                <a:effectLst/>
                <a:latin typeface="Arial" panose="020B0604020202020204" pitchFamily="34" charset="0"/>
              </a:rPr>
              <a:t>Moves a single axis to an absolute position </a:t>
            </a:r>
            <a:br>
              <a:rPr lang="en-US" sz="2000" b="0" i="0" dirty="0">
                <a:solidFill>
                  <a:srgbClr val="000000"/>
                </a:solidFill>
                <a:effectLst/>
                <a:latin typeface="Arial" panose="020B0604020202020204" pitchFamily="34" charset="0"/>
              </a:rPr>
            </a:br>
            <a:r>
              <a:rPr lang="en-US" sz="2000" b="0" i="0" dirty="0">
                <a:solidFill>
                  <a:srgbClr val="000000"/>
                </a:solidFill>
                <a:effectLst/>
                <a:latin typeface="Arial" panose="020B0604020202020204" pitchFamily="34" charset="0"/>
              </a:rPr>
              <a:t>	with collision avoidance.</a:t>
            </a:r>
          </a:p>
          <a:p>
            <a:endParaRPr lang="en-US" sz="2000" b="0" i="0" dirty="0">
              <a:solidFill>
                <a:srgbClr val="000000"/>
              </a:solidFill>
              <a:effectLst/>
              <a:latin typeface="Arial" panose="020B0604020202020204" pitchFamily="34" charset="0"/>
            </a:endParaRPr>
          </a:p>
          <a:p>
            <a:r>
              <a:rPr lang="en-US" dirty="0" err="1"/>
              <a:t>MC_MoveRelativeCA</a:t>
            </a:r>
            <a:br>
              <a:rPr lang="en-US" dirty="0"/>
            </a:br>
            <a:r>
              <a:rPr lang="en-US" dirty="0"/>
              <a:t>	</a:t>
            </a:r>
            <a:r>
              <a:rPr lang="en-US" sz="2000" b="0" i="0" dirty="0">
                <a:solidFill>
                  <a:srgbClr val="000000"/>
                </a:solidFill>
                <a:effectLst/>
                <a:latin typeface="Arial" panose="020B0604020202020204" pitchFamily="34" charset="0"/>
              </a:rPr>
              <a:t>Moves a single axis over a relative distance with 	collision avoidance.</a:t>
            </a:r>
          </a:p>
          <a:p>
            <a:endParaRPr lang="en-US" sz="2000" b="0" i="0" dirty="0">
              <a:solidFill>
                <a:srgbClr val="000000"/>
              </a:solidFill>
              <a:effectLst/>
              <a:latin typeface="Arial" panose="020B0604020202020204" pitchFamily="34" charset="0"/>
            </a:endParaRPr>
          </a:p>
          <a:p>
            <a:r>
              <a:rPr lang="en-US" dirty="0" err="1"/>
              <a:t>MC_HaltCA</a:t>
            </a:r>
            <a:br>
              <a:rPr lang="en-US" sz="2000" dirty="0"/>
            </a:br>
            <a:r>
              <a:rPr lang="en-US" sz="2000" dirty="0"/>
              <a:t>	</a:t>
            </a:r>
            <a:r>
              <a:rPr lang="en-US" sz="2000" b="0" i="0" dirty="0">
                <a:solidFill>
                  <a:srgbClr val="000000"/>
                </a:solidFill>
                <a:effectLst/>
                <a:latin typeface="Arial" panose="020B0604020202020204" pitchFamily="34" charset="0"/>
              </a:rPr>
              <a:t>Stops a single axis with collision avoidance without locking 	it for further motion commands.</a:t>
            </a:r>
          </a:p>
          <a:p>
            <a:endParaRPr lang="en-US" sz="2000" b="0" i="0" dirty="0">
              <a:solidFill>
                <a:srgbClr val="000000"/>
              </a:solidFill>
              <a:effectLst/>
              <a:latin typeface="Arial" panose="020B0604020202020204" pitchFamily="34" charset="0"/>
            </a:endParaRPr>
          </a:p>
          <a:p>
            <a:r>
              <a:rPr lang="en-US" b="0" i="0" dirty="0" err="1">
                <a:solidFill>
                  <a:srgbClr val="000000"/>
                </a:solidFill>
                <a:effectLst/>
                <a:latin typeface="Arial" panose="020B0604020202020204" pitchFamily="34" charset="0"/>
              </a:rPr>
              <a:t>MC_GearInPosCA</a:t>
            </a:r>
            <a:br>
              <a:rPr lang="en-US" sz="2000" b="0" i="0" dirty="0">
                <a:solidFill>
                  <a:srgbClr val="000000"/>
                </a:solidFill>
                <a:effectLst/>
                <a:latin typeface="Arial" panose="020B0604020202020204" pitchFamily="34" charset="0"/>
              </a:rPr>
            </a:br>
            <a:r>
              <a:rPr lang="en-US" sz="2000" b="0" i="0" dirty="0">
                <a:solidFill>
                  <a:srgbClr val="000000"/>
                </a:solidFill>
                <a:effectLst/>
                <a:latin typeface="Arial" panose="020B0604020202020204" pitchFamily="34" charset="0"/>
              </a:rPr>
              <a:t>	Couples a slave axis with a gearing factor and </a:t>
            </a:r>
            <a:br>
              <a:rPr lang="en-US" sz="2000" b="0" i="0" dirty="0">
                <a:solidFill>
                  <a:srgbClr val="000000"/>
                </a:solidFill>
                <a:effectLst/>
                <a:latin typeface="Arial" panose="020B0604020202020204" pitchFamily="34" charset="0"/>
              </a:rPr>
            </a:br>
            <a:r>
              <a:rPr lang="en-US" sz="2000" b="0" i="0" dirty="0">
                <a:solidFill>
                  <a:srgbClr val="000000"/>
                </a:solidFill>
                <a:effectLst/>
                <a:latin typeface="Arial" panose="020B0604020202020204" pitchFamily="34" charset="0"/>
              </a:rPr>
              <a:t>	collision avoidance to a master axis.</a:t>
            </a:r>
          </a:p>
          <a:p>
            <a:endParaRPr lang="en-US" sz="2000" b="0" i="0" dirty="0">
              <a:solidFill>
                <a:srgbClr val="000000"/>
              </a:solidFill>
              <a:effectLst/>
              <a:latin typeface="Arial" panose="020B0604020202020204" pitchFamily="34" charset="0"/>
            </a:endParaRPr>
          </a:p>
          <a:p>
            <a:endParaRPr lang="en-US" sz="2000" dirty="0">
              <a:solidFill>
                <a:srgbClr val="000000"/>
              </a:solidFill>
              <a:latin typeface="Arial" panose="020B0604020202020204" pitchFamily="34" charset="0"/>
            </a:endParaRPr>
          </a:p>
          <a:p>
            <a:endParaRPr lang="en-US" sz="2000" dirty="0">
              <a:solidFill>
                <a:srgbClr val="000000"/>
              </a:solidFill>
              <a:latin typeface="Arial" panose="020B0604020202020204" pitchFamily="34" charset="0"/>
            </a:endParaRPr>
          </a:p>
          <a:p>
            <a:endParaRPr lang="en-US" sz="2000" dirty="0"/>
          </a:p>
        </p:txBody>
      </p:sp>
      <p:sp>
        <p:nvSpPr>
          <p:cNvPr id="4" name="Titel 3"/>
          <p:cNvSpPr>
            <a:spLocks noGrp="1"/>
          </p:cNvSpPr>
          <p:nvPr>
            <p:ph type="title"/>
          </p:nvPr>
        </p:nvSpPr>
        <p:spPr/>
        <p:txBody>
          <a:bodyPr/>
          <a:lstStyle/>
          <a:p>
            <a:r>
              <a:rPr lang="en-CA" dirty="0"/>
              <a:t>XTS 	</a:t>
            </a:r>
            <a:r>
              <a:rPr lang="de-DE" dirty="0"/>
              <a:t>CA-Operation</a:t>
            </a:r>
            <a:endParaRPr lang="en-CA" dirty="0"/>
          </a:p>
        </p:txBody>
      </p:sp>
      <p:pic>
        <p:nvPicPr>
          <p:cNvPr id="7" name="Grafik 6">
            <a:extLst>
              <a:ext uri="{FF2B5EF4-FFF2-40B4-BE49-F238E27FC236}">
                <a16:creationId xmlns:a16="http://schemas.microsoft.com/office/drawing/2014/main" id="{E6454835-0560-45D6-9F59-3865B48D469C}"/>
              </a:ext>
            </a:extLst>
          </p:cNvPr>
          <p:cNvPicPr>
            <a:picLocks noChangeAspect="1"/>
          </p:cNvPicPr>
          <p:nvPr/>
        </p:nvPicPr>
        <p:blipFill rotWithShape="1">
          <a:blip r:embed="rId3"/>
          <a:srcRect r="5321"/>
          <a:stretch/>
        </p:blipFill>
        <p:spPr>
          <a:xfrm>
            <a:off x="8134350" y="1147921"/>
            <a:ext cx="4057650" cy="2857143"/>
          </a:xfrm>
          <a:prstGeom prst="rect">
            <a:avLst/>
          </a:prstGeom>
        </p:spPr>
      </p:pic>
      <p:pic>
        <p:nvPicPr>
          <p:cNvPr id="10" name="Picture 2">
            <a:extLst>
              <a:ext uri="{FF2B5EF4-FFF2-40B4-BE49-F238E27FC236}">
                <a16:creationId xmlns:a16="http://schemas.microsoft.com/office/drawing/2014/main" id="{C5BD2316-6EAD-44E7-8451-9A63F78B3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961" y="4293096"/>
            <a:ext cx="334327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1415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5961" y="1304341"/>
            <a:ext cx="334327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platzhalter 4"/>
          <p:cNvSpPr>
            <a:spLocks noGrp="1"/>
          </p:cNvSpPr>
          <p:nvPr>
            <p:ph type="body" sz="quarter" idx="15"/>
          </p:nvPr>
        </p:nvSpPr>
        <p:spPr/>
        <p:txBody>
          <a:bodyPr/>
          <a:lstStyle/>
          <a:p>
            <a:pPr marL="0" indent="0">
              <a:buNone/>
            </a:pPr>
            <a:r>
              <a:rPr lang="de-DE" b="1" dirty="0" err="1"/>
              <a:t>MC_MoveAbsoluteCA</a:t>
            </a:r>
            <a:endParaRPr lang="de-DE" b="1" dirty="0"/>
          </a:p>
          <a:p>
            <a:pPr marL="0" indent="0">
              <a:buNone/>
            </a:pPr>
            <a:endParaRPr lang="en-US" sz="1800" dirty="0"/>
          </a:p>
          <a:p>
            <a:pPr marL="0" indent="0">
              <a:buNone/>
            </a:pPr>
            <a:r>
              <a:rPr lang="en-US" dirty="0"/>
              <a:t>This function block commands the specified mover to the specified absolute position according to the parameterized gap of the collision avoidance input. </a:t>
            </a:r>
          </a:p>
          <a:p>
            <a:pPr marL="0" indent="0">
              <a:buNone/>
            </a:pPr>
            <a:r>
              <a:rPr lang="en-US" dirty="0"/>
              <a:t>The collision avoidance functionality has higher priority than the absolute motion command.</a:t>
            </a:r>
          </a:p>
          <a:p>
            <a:pPr marL="0" indent="0">
              <a:buNone/>
            </a:pPr>
            <a:endParaRPr lang="en-US" dirty="0"/>
          </a:p>
          <a:p>
            <a:pPr marL="0" indent="0">
              <a:buNone/>
            </a:pPr>
            <a:r>
              <a:rPr lang="en-US" dirty="0"/>
              <a:t>During execution of the move, the axis may slow down or stop and wait to avoid a collision. The axis will prioritize maintaining the gap overreaching the destination position.</a:t>
            </a:r>
          </a:p>
          <a:p>
            <a:pPr marL="0" indent="0">
              <a:buNone/>
            </a:pPr>
            <a:r>
              <a:rPr lang="en-US" dirty="0"/>
              <a:t>When the path is clear the axis will complete the absolute position command.</a:t>
            </a:r>
          </a:p>
          <a:p>
            <a:pPr marL="0" indent="0">
              <a:buNone/>
            </a:pPr>
            <a:r>
              <a:rPr lang="en-US" dirty="0"/>
              <a:t>The Done output of the function block will become True when the target position has been reached.</a:t>
            </a:r>
          </a:p>
          <a:p>
            <a:pPr marL="0" indent="0">
              <a:buNone/>
            </a:pPr>
            <a:endParaRPr lang="en-US" dirty="0"/>
          </a:p>
        </p:txBody>
      </p:sp>
      <p:sp>
        <p:nvSpPr>
          <p:cNvPr id="4" name="Titel 3"/>
          <p:cNvSpPr>
            <a:spLocks noGrp="1"/>
          </p:cNvSpPr>
          <p:nvPr>
            <p:ph type="title"/>
          </p:nvPr>
        </p:nvSpPr>
        <p:spPr/>
        <p:txBody>
          <a:bodyPr/>
          <a:lstStyle/>
          <a:p>
            <a:r>
              <a:rPr lang="en-CA" dirty="0"/>
              <a:t>XTS 	</a:t>
            </a:r>
            <a:r>
              <a:rPr lang="de-DE" dirty="0"/>
              <a:t>CA-Operation</a:t>
            </a:r>
            <a:endParaRPr lang="en-CA" dirty="0"/>
          </a:p>
        </p:txBody>
      </p:sp>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176" y="4221088"/>
            <a:ext cx="4497089" cy="2343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0475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pPr marL="0" indent="0">
              <a:buNone/>
            </a:pPr>
            <a:r>
              <a:rPr lang="de-DE" b="1" dirty="0" err="1"/>
              <a:t>MC_MoveAbsoluteCA</a:t>
            </a:r>
            <a:endParaRPr lang="de-DE" b="1" dirty="0"/>
          </a:p>
          <a:p>
            <a:pPr marL="0" indent="0">
              <a:buNone/>
            </a:pPr>
            <a:endParaRPr lang="en-US" sz="1800" dirty="0"/>
          </a:p>
          <a:p>
            <a:pPr marL="0" indent="0">
              <a:buNone/>
            </a:pPr>
            <a:r>
              <a:rPr lang="en-US" sz="2400" dirty="0"/>
              <a:t>Mover 9 is free to move towards the target position of 2000 with a velocity of 1000. </a:t>
            </a:r>
          </a:p>
          <a:p>
            <a:pPr marL="0" indent="0">
              <a:buNone/>
            </a:pPr>
            <a:endParaRPr lang="en-US" sz="2400" dirty="0"/>
          </a:p>
          <a:p>
            <a:pPr marL="0" indent="0">
              <a:buNone/>
            </a:pPr>
            <a:r>
              <a:rPr lang="en-US" sz="2400" dirty="0"/>
              <a:t>Once the target position is reached, Done becomes True and Busy and Active become False. </a:t>
            </a:r>
            <a:br>
              <a:rPr lang="en-US" sz="2400" dirty="0"/>
            </a:br>
            <a:endParaRPr lang="en-US" sz="2400" dirty="0"/>
          </a:p>
          <a:p>
            <a:pPr marL="0" indent="0">
              <a:buNone/>
            </a:pPr>
            <a:r>
              <a:rPr lang="en-US" sz="2400" dirty="0"/>
              <a:t>The move has been completed successfully and mover 9 is now at position 2000. </a:t>
            </a:r>
            <a:endParaRPr lang="de-DE" sz="2400" dirty="0"/>
          </a:p>
          <a:p>
            <a:pPr marL="0" indent="0">
              <a:buNone/>
            </a:pPr>
            <a:endParaRPr lang="en-US" dirty="0"/>
          </a:p>
        </p:txBody>
      </p:sp>
      <p:sp>
        <p:nvSpPr>
          <p:cNvPr id="4" name="Titel 3"/>
          <p:cNvSpPr>
            <a:spLocks noGrp="1"/>
          </p:cNvSpPr>
          <p:nvPr>
            <p:ph type="title"/>
          </p:nvPr>
        </p:nvSpPr>
        <p:spPr/>
        <p:txBody>
          <a:bodyPr/>
          <a:lstStyle/>
          <a:p>
            <a:r>
              <a:rPr lang="en-CA" dirty="0"/>
              <a:t>XTS 	</a:t>
            </a:r>
            <a:r>
              <a:rPr lang="de-DE" dirty="0"/>
              <a:t>CA-Operation</a:t>
            </a:r>
            <a:endParaRPr lang="en-CA"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629" y="1088168"/>
            <a:ext cx="5537043" cy="183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descr="E:\Bilder\PLC\XTS_Ring_MoverPos_1.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629" y="2807999"/>
            <a:ext cx="5506803" cy="18876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 b="14229"/>
          <a:stretch/>
        </p:blipFill>
        <p:spPr bwMode="auto">
          <a:xfrm>
            <a:off x="7072300" y="4582783"/>
            <a:ext cx="5074939" cy="226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0078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316"/>
          <a:stretch/>
        </p:blipFill>
        <p:spPr bwMode="auto">
          <a:xfrm>
            <a:off x="6666359" y="1093647"/>
            <a:ext cx="5508000" cy="1831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platzhalter 4"/>
          <p:cNvSpPr>
            <a:spLocks noGrp="1"/>
          </p:cNvSpPr>
          <p:nvPr>
            <p:ph type="body" sz="quarter" idx="15"/>
          </p:nvPr>
        </p:nvSpPr>
        <p:spPr>
          <a:xfrm>
            <a:off x="3" y="1090800"/>
            <a:ext cx="6240013" cy="5331600"/>
          </a:xfrm>
        </p:spPr>
        <p:txBody>
          <a:bodyPr/>
          <a:lstStyle/>
          <a:p>
            <a:pPr marL="0" indent="0">
              <a:buNone/>
            </a:pPr>
            <a:r>
              <a:rPr lang="de-DE" b="1" dirty="0" err="1"/>
              <a:t>MC_MoveAbsoluteCA</a:t>
            </a:r>
            <a:endParaRPr lang="de-DE" b="1" dirty="0"/>
          </a:p>
          <a:p>
            <a:pPr marL="0" indent="0">
              <a:buNone/>
            </a:pPr>
            <a:endParaRPr lang="en-US" sz="1800" dirty="0"/>
          </a:p>
          <a:p>
            <a:pPr marL="0" indent="0">
              <a:buNone/>
            </a:pPr>
            <a:r>
              <a:rPr lang="en-US" sz="2400" dirty="0"/>
              <a:t>Mover 8 is commanded to move to the same position as Mover 9; however, Mover 9 is in the way. Collision Avoidance will prevent Mover 8 from reaching position 2000 but it will also prevent Mover 8 from colliding with Mover 9. </a:t>
            </a:r>
          </a:p>
          <a:p>
            <a:pPr marL="0" indent="0">
              <a:buNone/>
            </a:pPr>
            <a:r>
              <a:rPr lang="en-US" sz="2400" dirty="0"/>
              <a:t>The profile of Mover 8 will look as follows. </a:t>
            </a:r>
          </a:p>
          <a:p>
            <a:pPr marL="0" indent="0">
              <a:buNone/>
            </a:pPr>
            <a:r>
              <a:rPr lang="en-US" sz="2400" dirty="0"/>
              <a:t>Mover 8 stops to maintain the gap spacing but the Active bit and the Busy bit remain true and Done remains false. </a:t>
            </a:r>
          </a:p>
          <a:p>
            <a:pPr marL="0" indent="0">
              <a:buNone/>
            </a:pPr>
            <a:r>
              <a:rPr lang="en-US" sz="2400" dirty="0"/>
              <a:t>This move is not complete.</a:t>
            </a:r>
          </a:p>
          <a:p>
            <a:pPr marL="0" indent="0">
              <a:buNone/>
            </a:pPr>
            <a:endParaRPr lang="en-US" dirty="0"/>
          </a:p>
        </p:txBody>
      </p:sp>
      <p:sp>
        <p:nvSpPr>
          <p:cNvPr id="4" name="Titel 3"/>
          <p:cNvSpPr>
            <a:spLocks noGrp="1"/>
          </p:cNvSpPr>
          <p:nvPr>
            <p:ph type="title"/>
          </p:nvPr>
        </p:nvSpPr>
        <p:spPr/>
        <p:txBody>
          <a:bodyPr/>
          <a:lstStyle/>
          <a:p>
            <a:r>
              <a:rPr lang="en-CA" dirty="0"/>
              <a:t>XTS 	</a:t>
            </a:r>
            <a:r>
              <a:rPr lang="de-DE" dirty="0"/>
              <a:t>CA-Operation</a:t>
            </a:r>
            <a:endParaRPr lang="en-CA" dirty="0"/>
          </a:p>
        </p:txBody>
      </p:sp>
      <p:pic>
        <p:nvPicPr>
          <p:cNvPr id="10" name="Picture 6" descr="E:\Bilder\PLC\XTS_Ring_MoverPos_2.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8152" y="2807998"/>
            <a:ext cx="5506802" cy="18876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1" b="14501"/>
          <a:stretch/>
        </p:blipFill>
        <p:spPr bwMode="auto">
          <a:xfrm>
            <a:off x="7072300" y="4582782"/>
            <a:ext cx="5074939" cy="226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10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noChangeAspect="1"/>
          </p:cNvPicPr>
          <p:nvPr/>
        </p:nvPicPr>
        <p:blipFill rotWithShape="1">
          <a:blip r:embed="rId3"/>
          <a:srcRect l="193" t="30540" r="-193" b="288"/>
          <a:stretch/>
        </p:blipFill>
        <p:spPr>
          <a:xfrm>
            <a:off x="8766900" y="1090800"/>
            <a:ext cx="3428572" cy="5794584"/>
          </a:xfrm>
          <a:prstGeom prst="rect">
            <a:avLst/>
          </a:prstGeom>
        </p:spPr>
      </p:pic>
      <p:pic>
        <p:nvPicPr>
          <p:cNvPr id="10" name="Grafik 9">
            <a:extLst>
              <a:ext uri="{FF2B5EF4-FFF2-40B4-BE49-F238E27FC236}">
                <a16:creationId xmlns:a16="http://schemas.microsoft.com/office/drawing/2014/main" id="{58AE8E75-7B28-4B79-A658-C374EF855059}"/>
              </a:ext>
            </a:extLst>
          </p:cNvPr>
          <p:cNvPicPr>
            <a:picLocks noChangeAspect="1"/>
          </p:cNvPicPr>
          <p:nvPr/>
        </p:nvPicPr>
        <p:blipFill rotWithShape="1">
          <a:blip r:embed="rId4"/>
          <a:srcRect r="7565"/>
          <a:stretch/>
        </p:blipFill>
        <p:spPr>
          <a:xfrm>
            <a:off x="8544272" y="2991802"/>
            <a:ext cx="3651200" cy="3866198"/>
          </a:xfrm>
          <a:prstGeom prst="rect">
            <a:avLst/>
          </a:prstGeom>
        </p:spPr>
      </p:pic>
      <p:sp>
        <p:nvSpPr>
          <p:cNvPr id="7" name="Textplatzhalter 6"/>
          <p:cNvSpPr>
            <a:spLocks noGrp="1"/>
          </p:cNvSpPr>
          <p:nvPr>
            <p:ph type="body" sz="quarter" idx="15"/>
          </p:nvPr>
        </p:nvSpPr>
        <p:spPr>
          <a:xfrm>
            <a:off x="3" y="1090799"/>
            <a:ext cx="8766897" cy="5331600"/>
          </a:xfrm>
        </p:spPr>
        <p:txBody>
          <a:bodyPr/>
          <a:lstStyle/>
          <a:p>
            <a:pPr marL="0" indent="0">
              <a:buNone/>
            </a:pPr>
            <a:r>
              <a:rPr lang="en-US" b="1" dirty="0"/>
              <a:t>Necessary PLC-Libraries </a:t>
            </a:r>
          </a:p>
          <a:p>
            <a:pPr marL="0" indent="0">
              <a:buNone/>
            </a:pPr>
            <a:r>
              <a:rPr lang="en-US" b="1" dirty="0"/>
              <a:t>	XTS</a:t>
            </a:r>
          </a:p>
          <a:p>
            <a:pPr marL="0" indent="0">
              <a:buNone/>
            </a:pPr>
            <a:endParaRPr lang="de-DE" b="1" dirty="0"/>
          </a:p>
          <a:p>
            <a:r>
              <a:rPr lang="en-GB" dirty="0"/>
              <a:t>Tc2_MC2 </a:t>
            </a:r>
          </a:p>
          <a:p>
            <a:pPr marL="717550" lvl="2" indent="0">
              <a:buNone/>
            </a:pPr>
            <a:r>
              <a:rPr lang="en-GB" sz="1800" dirty="0"/>
              <a:t>Library containing </a:t>
            </a:r>
            <a:r>
              <a:rPr lang="en-GB" sz="1800" dirty="0" err="1"/>
              <a:t>PLCOpen</a:t>
            </a:r>
            <a:r>
              <a:rPr lang="en-GB" sz="1800" dirty="0"/>
              <a:t> standardized motion control function blocks </a:t>
            </a:r>
          </a:p>
          <a:p>
            <a:endParaRPr lang="en-GB" dirty="0"/>
          </a:p>
          <a:p>
            <a:pPr marL="0" indent="0">
              <a:buNone/>
            </a:pPr>
            <a:endParaRPr lang="en-GB" dirty="0"/>
          </a:p>
          <a:p>
            <a:r>
              <a:rPr lang="en-GB" dirty="0"/>
              <a:t>Tc3_XTS_Utility</a:t>
            </a:r>
          </a:p>
          <a:p>
            <a:pPr marL="717550" lvl="2" indent="0">
              <a:buNone/>
            </a:pPr>
            <a:r>
              <a:rPr lang="en-GB" sz="1800" dirty="0"/>
              <a:t>Library containing Diagnosis and Visualization for the XTS-System</a:t>
            </a:r>
          </a:p>
          <a:p>
            <a:pPr marL="0" indent="0">
              <a:buNone/>
            </a:pPr>
            <a:endParaRPr lang="en-GB" sz="1800" dirty="0"/>
          </a:p>
          <a:p>
            <a:endParaRPr lang="en-GB" dirty="0"/>
          </a:p>
          <a:p>
            <a:endParaRPr lang="en-GB" dirty="0"/>
          </a:p>
          <a:p>
            <a:endParaRPr lang="en-GB" dirty="0"/>
          </a:p>
          <a:p>
            <a:endParaRPr lang="en-GB" dirty="0"/>
          </a:p>
          <a:p>
            <a:endParaRPr lang="en-GB" dirty="0"/>
          </a:p>
          <a:p>
            <a:endParaRPr lang="en-GB" dirty="0"/>
          </a:p>
        </p:txBody>
      </p:sp>
      <p:sp>
        <p:nvSpPr>
          <p:cNvPr id="4" name="Titel 3"/>
          <p:cNvSpPr>
            <a:spLocks noGrp="1"/>
          </p:cNvSpPr>
          <p:nvPr>
            <p:ph type="title"/>
          </p:nvPr>
        </p:nvSpPr>
        <p:spPr/>
        <p:txBody>
          <a:bodyPr/>
          <a:lstStyle/>
          <a:p>
            <a:r>
              <a:rPr lang="en-CA"/>
              <a:t>XTS 	PLC Libraries</a:t>
            </a:r>
            <a:endParaRPr lang="en-CA" dirty="0"/>
          </a:p>
        </p:txBody>
      </p:sp>
    </p:spTree>
    <p:extLst>
      <p:ext uri="{BB962C8B-B14F-4D97-AF65-F5344CB8AC3E}">
        <p14:creationId xmlns:p14="http://schemas.microsoft.com/office/powerpoint/2010/main" val="1906764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980"/>
          <a:stretch/>
        </p:blipFill>
        <p:spPr bwMode="auto">
          <a:xfrm>
            <a:off x="6704808" y="1093176"/>
            <a:ext cx="5472000" cy="1822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platzhalter 4"/>
          <p:cNvSpPr>
            <a:spLocks noGrp="1"/>
          </p:cNvSpPr>
          <p:nvPr>
            <p:ph type="body" sz="quarter" idx="15"/>
          </p:nvPr>
        </p:nvSpPr>
        <p:spPr>
          <a:xfrm>
            <a:off x="3" y="1090800"/>
            <a:ext cx="6240013" cy="5331600"/>
          </a:xfrm>
        </p:spPr>
        <p:txBody>
          <a:bodyPr/>
          <a:lstStyle/>
          <a:p>
            <a:pPr marL="0" indent="0">
              <a:buNone/>
            </a:pPr>
            <a:r>
              <a:rPr lang="de-DE" b="1" dirty="0" err="1"/>
              <a:t>MC_MoveAbsoluteCA</a:t>
            </a:r>
            <a:endParaRPr lang="de-DE" b="1" dirty="0"/>
          </a:p>
          <a:p>
            <a:pPr marL="0" indent="0">
              <a:buNone/>
            </a:pPr>
            <a:endParaRPr lang="en-US" sz="1800" dirty="0"/>
          </a:p>
          <a:p>
            <a:pPr marL="0" indent="0">
              <a:buNone/>
            </a:pPr>
            <a:r>
              <a:rPr lang="en-US" sz="2400" dirty="0"/>
              <a:t>Mover 9 is free to move towards the target position of 2500 with a velocity of 1000. </a:t>
            </a:r>
          </a:p>
          <a:p>
            <a:pPr marL="0" indent="0">
              <a:buNone/>
            </a:pPr>
            <a:r>
              <a:rPr lang="en-US" sz="2400" dirty="0"/>
              <a:t>Mover 9 starts to move out of the way. </a:t>
            </a:r>
          </a:p>
          <a:p>
            <a:pPr marL="0" indent="0">
              <a:buNone/>
            </a:pPr>
            <a:r>
              <a:rPr lang="en-US" sz="2400" dirty="0"/>
              <a:t>Mover 8 begins to move, ramps up </a:t>
            </a:r>
            <a:br>
              <a:rPr lang="en-US" sz="2400" dirty="0"/>
            </a:br>
            <a:r>
              <a:rPr lang="en-US" sz="2400" dirty="0"/>
              <a:t>its velocity and then stops in its final target position, “2000”. </a:t>
            </a:r>
          </a:p>
          <a:p>
            <a:pPr marL="0" indent="0">
              <a:buNone/>
            </a:pPr>
            <a:r>
              <a:rPr lang="en-US" sz="2400" dirty="0"/>
              <a:t>Mover 8’s Busy and Active bits become false and the done bit for Mover 8 is set. </a:t>
            </a:r>
          </a:p>
          <a:p>
            <a:pPr marL="0" indent="0">
              <a:buNone/>
            </a:pPr>
            <a:r>
              <a:rPr lang="en-US" sz="2400" dirty="0"/>
              <a:t>Mover 8’s mover is now complete. </a:t>
            </a:r>
          </a:p>
          <a:p>
            <a:pPr marL="0" indent="0">
              <a:buNone/>
            </a:pPr>
            <a:r>
              <a:rPr lang="en-US" sz="2400" dirty="0"/>
              <a:t>Then finally mover 9 completes its commanded move.</a:t>
            </a:r>
            <a:endParaRPr lang="de-DE" sz="2400" dirty="0"/>
          </a:p>
          <a:p>
            <a:pPr marL="0" indent="0">
              <a:buNone/>
            </a:pPr>
            <a:endParaRPr lang="en-US" dirty="0"/>
          </a:p>
        </p:txBody>
      </p:sp>
      <p:sp>
        <p:nvSpPr>
          <p:cNvPr id="4" name="Titel 3"/>
          <p:cNvSpPr>
            <a:spLocks noGrp="1"/>
          </p:cNvSpPr>
          <p:nvPr>
            <p:ph type="title"/>
          </p:nvPr>
        </p:nvSpPr>
        <p:spPr/>
        <p:txBody>
          <a:bodyPr/>
          <a:lstStyle/>
          <a:p>
            <a:r>
              <a:rPr lang="en-CA" dirty="0"/>
              <a:t>XTS 	</a:t>
            </a:r>
            <a:r>
              <a:rPr lang="de-DE" dirty="0"/>
              <a:t>CA-Operation</a:t>
            </a:r>
            <a:endParaRPr lang="en-CA" dirty="0"/>
          </a:p>
        </p:txBody>
      </p:sp>
      <p:pic>
        <p:nvPicPr>
          <p:cNvPr id="8" name="Picture 5" descr="E:\Bilder\PLC\XTS_Ring_MoverPos_3.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601" y="2808607"/>
            <a:ext cx="5543550" cy="19002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 b="10374"/>
          <a:stretch/>
        </p:blipFill>
        <p:spPr bwMode="auto">
          <a:xfrm>
            <a:off x="7072300" y="4509120"/>
            <a:ext cx="5082243" cy="237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58360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pPr marL="0" indent="0">
              <a:buNone/>
            </a:pPr>
            <a:r>
              <a:rPr lang="de-DE" b="1" dirty="0" err="1"/>
              <a:t>MC_GearInPosCA</a:t>
            </a:r>
            <a:endParaRPr lang="de-DE" b="1" dirty="0"/>
          </a:p>
          <a:p>
            <a:pPr marL="0" indent="0">
              <a:buNone/>
            </a:pPr>
            <a:endParaRPr lang="en-US" dirty="0"/>
          </a:p>
          <a:p>
            <a:pPr marL="0" indent="0">
              <a:buNone/>
            </a:pPr>
            <a:r>
              <a:rPr lang="en-US" dirty="0"/>
              <a:t>This function block couples a slave axis to a master axis.</a:t>
            </a:r>
          </a:p>
          <a:p>
            <a:pPr marL="0" indent="0">
              <a:buNone/>
            </a:pPr>
            <a:r>
              <a:rPr lang="en-US" dirty="0"/>
              <a:t>The set values for both axes are calculated based on the master axis set values.</a:t>
            </a:r>
          </a:p>
          <a:p>
            <a:pPr marL="0" indent="0">
              <a:buNone/>
            </a:pPr>
            <a:r>
              <a:rPr lang="en-US" dirty="0"/>
              <a:t>Like all collision avoidance commands, priority is given to satisfying collision avoidance. </a:t>
            </a:r>
          </a:p>
          <a:p>
            <a:pPr marL="0" indent="0">
              <a:buNone/>
            </a:pPr>
            <a:r>
              <a:rPr lang="en-US" dirty="0"/>
              <a:t>Completion of the commanded move occurs when there is no possibility of striking another axis or violating the collision avoidance gap.</a:t>
            </a:r>
          </a:p>
        </p:txBody>
      </p:sp>
      <p:sp>
        <p:nvSpPr>
          <p:cNvPr id="4" name="Titel 3"/>
          <p:cNvSpPr>
            <a:spLocks noGrp="1"/>
          </p:cNvSpPr>
          <p:nvPr>
            <p:ph type="title"/>
          </p:nvPr>
        </p:nvSpPr>
        <p:spPr/>
        <p:txBody>
          <a:bodyPr/>
          <a:lstStyle/>
          <a:p>
            <a:r>
              <a:rPr lang="en-CA" dirty="0"/>
              <a:t>XTS 	</a:t>
            </a:r>
            <a:r>
              <a:rPr lang="de-DE" dirty="0"/>
              <a:t>CA-Operation</a:t>
            </a:r>
            <a:endParaRPr lang="en-CA"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1268760"/>
            <a:ext cx="4943873" cy="4755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2772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86" y="3757099"/>
            <a:ext cx="8668233" cy="3094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platzhalter 4"/>
          <p:cNvSpPr>
            <a:spLocks noGrp="1"/>
          </p:cNvSpPr>
          <p:nvPr>
            <p:ph type="body" sz="quarter" idx="15"/>
          </p:nvPr>
        </p:nvSpPr>
        <p:spPr/>
        <p:txBody>
          <a:bodyPr/>
          <a:lstStyle/>
          <a:p>
            <a:pPr marL="0" indent="0">
              <a:buNone/>
            </a:pPr>
            <a:r>
              <a:rPr lang="de-DE" b="1" dirty="0" err="1"/>
              <a:t>MC_GearInPosCA</a:t>
            </a:r>
            <a:endParaRPr lang="en-US" dirty="0"/>
          </a:p>
          <a:p>
            <a:pPr marL="0" indent="0">
              <a:buNone/>
            </a:pPr>
            <a:r>
              <a:rPr lang="en-US" dirty="0"/>
              <a:t>A typical use for the </a:t>
            </a:r>
            <a:r>
              <a:rPr lang="en-US" dirty="0" err="1"/>
              <a:t>MC_GearInPosCA</a:t>
            </a:r>
            <a:r>
              <a:rPr lang="en-US" dirty="0"/>
              <a:t> block is to synchronize a mover to a product on a conveyor. To accomplish this, the conveyor is equipped with a servo motor or encoder and a sensor is used to mark positions of products on the conveyor. </a:t>
            </a:r>
          </a:p>
          <a:p>
            <a:pPr marL="0" indent="0">
              <a:buNone/>
            </a:pPr>
            <a:r>
              <a:rPr lang="en-US" dirty="0"/>
              <a:t>In all cases, Gap control overrides the move command, if the mover would approach another axis, it will slow down regardless of the command issued. </a:t>
            </a:r>
            <a:endParaRPr lang="de-DE" dirty="0"/>
          </a:p>
        </p:txBody>
      </p:sp>
      <p:sp>
        <p:nvSpPr>
          <p:cNvPr id="4" name="Titel 3"/>
          <p:cNvSpPr>
            <a:spLocks noGrp="1"/>
          </p:cNvSpPr>
          <p:nvPr>
            <p:ph type="title"/>
          </p:nvPr>
        </p:nvSpPr>
        <p:spPr/>
        <p:txBody>
          <a:bodyPr/>
          <a:lstStyle/>
          <a:p>
            <a:r>
              <a:rPr lang="en-CA" dirty="0"/>
              <a:t>XTS 	</a:t>
            </a:r>
            <a:r>
              <a:rPr lang="de-DE" dirty="0"/>
              <a:t>CA-Operation</a:t>
            </a:r>
            <a:endParaRPr lang="en-CA" dirty="0"/>
          </a:p>
        </p:txBody>
      </p:sp>
    </p:spTree>
    <p:extLst>
      <p:ext uri="{BB962C8B-B14F-4D97-AF65-F5344CB8AC3E}">
        <p14:creationId xmlns:p14="http://schemas.microsoft.com/office/powerpoint/2010/main" val="1755132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24744"/>
            <a:ext cx="6048672" cy="2159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platzhalter 4"/>
          <p:cNvSpPr>
            <a:spLocks noGrp="1"/>
          </p:cNvSpPr>
          <p:nvPr>
            <p:ph type="body" sz="quarter" idx="15"/>
          </p:nvPr>
        </p:nvSpPr>
        <p:spPr/>
        <p:txBody>
          <a:bodyPr/>
          <a:lstStyle/>
          <a:p>
            <a:pPr marL="0" indent="0">
              <a:buNone/>
            </a:pPr>
            <a:r>
              <a:rPr lang="de-DE" b="1" dirty="0" err="1"/>
              <a:t>MC_GearInPosCA</a:t>
            </a:r>
            <a:endParaRPr lang="de-DE" b="1" dirty="0"/>
          </a:p>
          <a:p>
            <a:pPr marL="0" indent="0">
              <a:buNone/>
            </a:pPr>
            <a:endParaRPr lang="de-DE" sz="2000" dirty="0"/>
          </a:p>
          <a:p>
            <a:pPr marL="0" indent="0">
              <a:buNone/>
            </a:pPr>
            <a:r>
              <a:rPr lang="de-DE" dirty="0"/>
              <a:t>Input „</a:t>
            </a:r>
            <a:r>
              <a:rPr lang="de-DE" dirty="0" err="1"/>
              <a:t>SyncStrategy</a:t>
            </a:r>
            <a:r>
              <a:rPr lang="de-DE" dirty="0"/>
              <a:t>“ </a:t>
            </a:r>
          </a:p>
          <a:p>
            <a:pPr marL="0" indent="0">
              <a:buNone/>
            </a:pPr>
            <a:r>
              <a:rPr lang="de-DE" dirty="0" err="1"/>
              <a:t>from</a:t>
            </a:r>
            <a:r>
              <a:rPr lang="de-DE" dirty="0"/>
              <a:t> Type M</a:t>
            </a:r>
            <a:r>
              <a:rPr lang="en-US" dirty="0"/>
              <a:t>C_SYNC_STRATEGY</a:t>
            </a:r>
            <a:endParaRPr lang="de-DE" dirty="0"/>
          </a:p>
          <a:p>
            <a:pPr marL="0" indent="0">
              <a:buNone/>
            </a:pPr>
            <a:endParaRPr lang="en-US" dirty="0"/>
          </a:p>
          <a:p>
            <a:pPr marL="0" indent="0">
              <a:buNone/>
            </a:pPr>
            <a:r>
              <a:rPr lang="en-US" dirty="0"/>
              <a:t>This data type defines the synchronization profile of the slave</a:t>
            </a:r>
            <a:endParaRPr lang="de-DE" dirty="0"/>
          </a:p>
        </p:txBody>
      </p:sp>
      <p:sp>
        <p:nvSpPr>
          <p:cNvPr id="4" name="Titel 3"/>
          <p:cNvSpPr>
            <a:spLocks noGrp="1"/>
          </p:cNvSpPr>
          <p:nvPr>
            <p:ph type="title"/>
          </p:nvPr>
        </p:nvSpPr>
        <p:spPr/>
        <p:txBody>
          <a:bodyPr/>
          <a:lstStyle/>
          <a:p>
            <a:r>
              <a:rPr lang="en-CA" dirty="0"/>
              <a:t>XTS 	</a:t>
            </a:r>
            <a:r>
              <a:rPr lang="de-DE" dirty="0"/>
              <a:t>CA-Operation</a:t>
            </a:r>
            <a:endParaRPr lang="en-CA" dirty="0"/>
          </a:p>
        </p:txBody>
      </p:sp>
      <p:graphicFrame>
        <p:nvGraphicFramePr>
          <p:cNvPr id="6" name="Tabelle 5"/>
          <p:cNvGraphicFramePr>
            <a:graphicFrameLocks noGrp="1"/>
          </p:cNvGraphicFramePr>
          <p:nvPr/>
        </p:nvGraphicFramePr>
        <p:xfrm>
          <a:off x="6456040" y="4025066"/>
          <a:ext cx="5285780" cy="1636182"/>
        </p:xfrm>
        <a:graphic>
          <a:graphicData uri="http://schemas.openxmlformats.org/drawingml/2006/table">
            <a:tbl>
              <a:tblPr firstRow="1" bandRow="1">
                <a:tableStyleId>{5C22544A-7EE6-4342-B048-85BDC9FD1C3A}</a:tableStyleId>
              </a:tblPr>
              <a:tblGrid>
                <a:gridCol w="3977730">
                  <a:extLst>
                    <a:ext uri="{9D8B030D-6E8A-4147-A177-3AD203B41FA5}">
                      <a16:colId xmlns:a16="http://schemas.microsoft.com/office/drawing/2014/main" val="20000"/>
                    </a:ext>
                  </a:extLst>
                </a:gridCol>
                <a:gridCol w="1308050">
                  <a:extLst>
                    <a:ext uri="{9D8B030D-6E8A-4147-A177-3AD203B41FA5}">
                      <a16:colId xmlns:a16="http://schemas.microsoft.com/office/drawing/2014/main" val="20001"/>
                    </a:ext>
                  </a:extLst>
                </a:gridCol>
              </a:tblGrid>
              <a:tr h="467481">
                <a:tc gridSpan="2">
                  <a:txBody>
                    <a:bodyPr/>
                    <a:lstStyle/>
                    <a:p>
                      <a:r>
                        <a:rPr lang="de-DE" dirty="0"/>
                        <a:t>TYPE MC_SYNC_STRATEGY </a:t>
                      </a:r>
                    </a:p>
                  </a:txBody>
                  <a:tcPr/>
                </a:tc>
                <a:tc hMerge="1">
                  <a:txBody>
                    <a:bodyPr/>
                    <a:lstStyle/>
                    <a:p>
                      <a:endParaRPr lang="de-DE" dirty="0"/>
                    </a:p>
                  </a:txBody>
                  <a:tcPr/>
                </a:tc>
                <a:extLst>
                  <a:ext uri="{0D108BD9-81ED-4DB2-BD59-A6C34878D82A}">
                    <a16:rowId xmlns:a16="http://schemas.microsoft.com/office/drawing/2014/main" val="10000"/>
                  </a:ext>
                </a:extLst>
              </a:tr>
              <a:tr h="389567">
                <a:tc>
                  <a:txBody>
                    <a:bodyPr/>
                    <a:lstStyle/>
                    <a:p>
                      <a:r>
                        <a:rPr lang="de-DE" sz="1400" dirty="0" err="1"/>
                        <a:t>mcSyncStrategyLate</a:t>
                      </a:r>
                      <a:r>
                        <a:rPr lang="de-DE" sz="1400" dirty="0"/>
                        <a:t> </a:t>
                      </a:r>
                    </a:p>
                  </a:txBody>
                  <a:tcPr/>
                </a:tc>
                <a:tc>
                  <a:txBody>
                    <a:bodyPr/>
                    <a:lstStyle/>
                    <a:p>
                      <a:r>
                        <a:rPr lang="de-DE" sz="1400" dirty="0"/>
                        <a:t>16#1</a:t>
                      </a:r>
                    </a:p>
                  </a:txBody>
                  <a:tcPr/>
                </a:tc>
                <a:extLst>
                  <a:ext uri="{0D108BD9-81ED-4DB2-BD59-A6C34878D82A}">
                    <a16:rowId xmlns:a16="http://schemas.microsoft.com/office/drawing/2014/main" val="10001"/>
                  </a:ext>
                </a:extLst>
              </a:tr>
              <a:tr h="389567">
                <a:tc>
                  <a:txBody>
                    <a:bodyPr/>
                    <a:lstStyle/>
                    <a:p>
                      <a:r>
                        <a:rPr lang="de-DE" sz="1400" dirty="0" err="1"/>
                        <a:t>mcSyncStrategySlow</a:t>
                      </a:r>
                      <a:r>
                        <a:rPr lang="de-DE" sz="1400" dirty="0"/>
                        <a:t> </a:t>
                      </a:r>
                    </a:p>
                  </a:txBody>
                  <a:tcPr/>
                </a:tc>
                <a:tc>
                  <a:txBody>
                    <a:bodyPr/>
                    <a:lstStyle/>
                    <a:p>
                      <a:r>
                        <a:rPr lang="de-DE" sz="1400" dirty="0"/>
                        <a:t>16#2</a:t>
                      </a:r>
                    </a:p>
                  </a:txBody>
                  <a:tcPr/>
                </a:tc>
                <a:extLst>
                  <a:ext uri="{0D108BD9-81ED-4DB2-BD59-A6C34878D82A}">
                    <a16:rowId xmlns:a16="http://schemas.microsoft.com/office/drawing/2014/main" val="10002"/>
                  </a:ext>
                </a:extLst>
              </a:tr>
              <a:tr h="389567">
                <a:tc>
                  <a:txBody>
                    <a:bodyPr/>
                    <a:lstStyle/>
                    <a:p>
                      <a:r>
                        <a:rPr lang="de-DE" sz="1400" dirty="0" err="1"/>
                        <a:t>mcSyncStrategyEarly</a:t>
                      </a:r>
                      <a:r>
                        <a:rPr lang="de-DE" sz="1400" dirty="0"/>
                        <a:t> </a:t>
                      </a:r>
                    </a:p>
                  </a:txBody>
                  <a:tcPr/>
                </a:tc>
                <a:tc>
                  <a:txBody>
                    <a:bodyPr/>
                    <a:lstStyle/>
                    <a:p>
                      <a:r>
                        <a:rPr lang="de-DE" sz="1400" dirty="0"/>
                        <a:t>16#3</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5260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24744"/>
            <a:ext cx="6048672" cy="2159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platzhalter 4"/>
          <p:cNvSpPr>
            <a:spLocks noGrp="1"/>
          </p:cNvSpPr>
          <p:nvPr>
            <p:ph type="body" sz="quarter" idx="15"/>
          </p:nvPr>
        </p:nvSpPr>
        <p:spPr/>
        <p:txBody>
          <a:bodyPr/>
          <a:lstStyle/>
          <a:p>
            <a:pPr marL="0" indent="0">
              <a:buNone/>
            </a:pPr>
            <a:r>
              <a:rPr lang="de-DE" b="1" dirty="0" err="1"/>
              <a:t>MC_GearInPosCA</a:t>
            </a:r>
            <a:endParaRPr lang="de-DE" b="1" dirty="0"/>
          </a:p>
          <a:p>
            <a:pPr marL="0" indent="0">
              <a:buNone/>
            </a:pPr>
            <a:endParaRPr lang="de-DE" sz="2000" dirty="0"/>
          </a:p>
          <a:p>
            <a:pPr marL="0" indent="0">
              <a:buNone/>
            </a:pPr>
            <a:r>
              <a:rPr lang="de-DE" dirty="0" err="1"/>
              <a:t>mcSyncStrategyLate</a:t>
            </a:r>
            <a:r>
              <a:rPr lang="de-DE" dirty="0"/>
              <a:t> </a:t>
            </a:r>
          </a:p>
          <a:p>
            <a:pPr marL="0" indent="0">
              <a:buNone/>
            </a:pPr>
            <a:endParaRPr lang="en-US" dirty="0"/>
          </a:p>
          <a:p>
            <a:pPr marL="0" indent="0">
              <a:buNone/>
            </a:pPr>
            <a:r>
              <a:rPr lang="en-US" dirty="0"/>
              <a:t>The slave starts the synchronization as late as possible and with full dynamics (according to the input values velocity, acceleration, deceleration, jerk). </a:t>
            </a:r>
          </a:p>
          <a:p>
            <a:pPr marL="0" indent="0">
              <a:buNone/>
            </a:pPr>
            <a:r>
              <a:rPr lang="en-US" dirty="0"/>
              <a:t>It reaches the </a:t>
            </a:r>
            <a:r>
              <a:rPr lang="en-US" dirty="0" err="1"/>
              <a:t>SlaveSyncPosition</a:t>
            </a:r>
            <a:r>
              <a:rPr lang="en-US" dirty="0"/>
              <a:t> just in time with the correct gear ratio. </a:t>
            </a:r>
            <a:endParaRPr lang="de-DE" dirty="0"/>
          </a:p>
        </p:txBody>
      </p:sp>
      <p:sp>
        <p:nvSpPr>
          <p:cNvPr id="4" name="Titel 3"/>
          <p:cNvSpPr>
            <a:spLocks noGrp="1"/>
          </p:cNvSpPr>
          <p:nvPr>
            <p:ph type="title"/>
          </p:nvPr>
        </p:nvSpPr>
        <p:spPr/>
        <p:txBody>
          <a:bodyPr/>
          <a:lstStyle/>
          <a:p>
            <a:r>
              <a:rPr lang="en-CA" dirty="0"/>
              <a:t>XTS 	</a:t>
            </a:r>
            <a:r>
              <a:rPr lang="de-DE" dirty="0"/>
              <a:t>CA-Operation</a:t>
            </a:r>
            <a:endParaRPr lang="en-CA" dirty="0"/>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52935"/>
            <a:ext cx="6096000" cy="4009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2016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24744"/>
            <a:ext cx="6048672" cy="2159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platzhalter 4"/>
          <p:cNvSpPr>
            <a:spLocks noGrp="1"/>
          </p:cNvSpPr>
          <p:nvPr>
            <p:ph type="body" sz="quarter" idx="15"/>
          </p:nvPr>
        </p:nvSpPr>
        <p:spPr/>
        <p:txBody>
          <a:bodyPr/>
          <a:lstStyle/>
          <a:p>
            <a:pPr marL="0" indent="0">
              <a:buNone/>
            </a:pPr>
            <a:r>
              <a:rPr lang="de-DE" b="1" dirty="0" err="1"/>
              <a:t>MC_GearInPosCA</a:t>
            </a:r>
            <a:endParaRPr lang="de-DE" b="1" dirty="0"/>
          </a:p>
          <a:p>
            <a:pPr marL="0" indent="0">
              <a:buNone/>
            </a:pPr>
            <a:endParaRPr lang="de-DE" sz="2000" dirty="0"/>
          </a:p>
          <a:p>
            <a:pPr marL="0" indent="0">
              <a:buNone/>
            </a:pPr>
            <a:r>
              <a:rPr lang="de-DE" dirty="0" err="1"/>
              <a:t>mcSyncStrategySlow</a:t>
            </a:r>
            <a:r>
              <a:rPr lang="de-DE" dirty="0"/>
              <a:t> </a:t>
            </a:r>
          </a:p>
          <a:p>
            <a:pPr marL="0" indent="0">
              <a:buNone/>
            </a:pPr>
            <a:endParaRPr lang="en-US" dirty="0"/>
          </a:p>
          <a:p>
            <a:pPr marL="0" indent="0">
              <a:buNone/>
            </a:pPr>
            <a:r>
              <a:rPr lang="en-US" dirty="0"/>
              <a:t>The slave starts its sync in motion as soon as the master passes the </a:t>
            </a:r>
            <a:r>
              <a:rPr lang="en-US" dirty="0" err="1"/>
              <a:t>MasterStartDist</a:t>
            </a:r>
            <a:r>
              <a:rPr lang="en-US" dirty="0"/>
              <a:t> (</a:t>
            </a:r>
            <a:r>
              <a:rPr lang="en-US" dirty="0" err="1"/>
              <a:t>MasterSyncPosition</a:t>
            </a:r>
            <a:r>
              <a:rPr lang="en-US" dirty="0"/>
              <a:t> - </a:t>
            </a:r>
            <a:r>
              <a:rPr lang="en-US" dirty="0" err="1"/>
              <a:t>MasterStartDistance</a:t>
            </a:r>
            <a:r>
              <a:rPr lang="en-US" dirty="0"/>
              <a:t>). If the </a:t>
            </a:r>
            <a:r>
              <a:rPr lang="en-US" dirty="0" err="1"/>
              <a:t>MasterStartDist</a:t>
            </a:r>
            <a:r>
              <a:rPr lang="en-US" dirty="0"/>
              <a:t> is not set then the motion begins as soon as the FB is Active.</a:t>
            </a:r>
          </a:p>
          <a:p>
            <a:pPr marL="0" indent="0">
              <a:buNone/>
            </a:pPr>
            <a:r>
              <a:rPr lang="en-US" dirty="0"/>
              <a:t>The dynamics of the slave are reduced such that the slave reaches the </a:t>
            </a:r>
            <a:r>
              <a:rPr lang="en-US" dirty="0" err="1"/>
              <a:t>SlaveSyncPos</a:t>
            </a:r>
            <a:r>
              <a:rPr lang="en-US" dirty="0"/>
              <a:t> with the correct gear ratio just in time when the master reaches the </a:t>
            </a:r>
            <a:r>
              <a:rPr lang="en-US" dirty="0" err="1"/>
              <a:t>MasterSyncPos</a:t>
            </a:r>
            <a:r>
              <a:rPr lang="en-US" sz="2400" dirty="0"/>
              <a:t>. </a:t>
            </a:r>
          </a:p>
        </p:txBody>
      </p:sp>
      <p:sp>
        <p:nvSpPr>
          <p:cNvPr id="4" name="Titel 3"/>
          <p:cNvSpPr>
            <a:spLocks noGrp="1"/>
          </p:cNvSpPr>
          <p:nvPr>
            <p:ph type="title"/>
          </p:nvPr>
        </p:nvSpPr>
        <p:spPr/>
        <p:txBody>
          <a:bodyPr/>
          <a:lstStyle/>
          <a:p>
            <a:r>
              <a:rPr lang="en-CA" dirty="0"/>
              <a:t>XTS 	</a:t>
            </a:r>
            <a:r>
              <a:rPr lang="de-DE" dirty="0"/>
              <a:t>CA-Operation</a:t>
            </a:r>
            <a:endParaRPr lang="en-CA"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66210"/>
            <a:ext cx="6083610" cy="3991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3242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24744"/>
            <a:ext cx="6048672" cy="2159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platzhalter 4"/>
          <p:cNvSpPr>
            <a:spLocks noGrp="1"/>
          </p:cNvSpPr>
          <p:nvPr>
            <p:ph type="body" sz="quarter" idx="15"/>
          </p:nvPr>
        </p:nvSpPr>
        <p:spPr/>
        <p:txBody>
          <a:bodyPr/>
          <a:lstStyle/>
          <a:p>
            <a:pPr marL="0" indent="0">
              <a:buNone/>
            </a:pPr>
            <a:r>
              <a:rPr lang="de-DE" b="1" dirty="0" err="1"/>
              <a:t>MC_GearInPosCA</a:t>
            </a:r>
            <a:endParaRPr lang="de-DE" b="1" dirty="0"/>
          </a:p>
          <a:p>
            <a:pPr marL="0" indent="0">
              <a:buNone/>
            </a:pPr>
            <a:endParaRPr lang="de-DE" sz="2000" dirty="0"/>
          </a:p>
          <a:p>
            <a:pPr marL="0" indent="0">
              <a:buNone/>
            </a:pPr>
            <a:r>
              <a:rPr lang="de-DE" dirty="0" err="1"/>
              <a:t>mcSyncStrategyEarly</a:t>
            </a:r>
            <a:r>
              <a:rPr lang="de-DE" dirty="0"/>
              <a:t> </a:t>
            </a:r>
          </a:p>
          <a:p>
            <a:pPr marL="0" indent="0">
              <a:buNone/>
            </a:pPr>
            <a:endParaRPr lang="de-DE" dirty="0"/>
          </a:p>
          <a:p>
            <a:pPr marL="0" indent="0">
              <a:buNone/>
            </a:pPr>
            <a:r>
              <a:rPr lang="en-US" dirty="0"/>
              <a:t>The slave starts its motion as soon as the master passes the </a:t>
            </a:r>
            <a:r>
              <a:rPr lang="en-US" dirty="0" err="1"/>
              <a:t>MasterStartDist</a:t>
            </a:r>
            <a:r>
              <a:rPr lang="en-US" dirty="0"/>
              <a:t>. If the </a:t>
            </a:r>
            <a:r>
              <a:rPr lang="en-US" dirty="0" err="1"/>
              <a:t>MasterStartDist</a:t>
            </a:r>
            <a:r>
              <a:rPr lang="en-US" dirty="0"/>
              <a:t> is not set then the motion begins as soon as the FB is Active. </a:t>
            </a:r>
          </a:p>
          <a:p>
            <a:pPr marL="0" indent="0">
              <a:buNone/>
            </a:pPr>
            <a:r>
              <a:rPr lang="en-US" dirty="0"/>
              <a:t>The dynamics are not reduced.</a:t>
            </a:r>
          </a:p>
          <a:p>
            <a:pPr marL="0" indent="0">
              <a:buNone/>
            </a:pPr>
            <a:r>
              <a:rPr lang="en-US" dirty="0"/>
              <a:t>The slave signals earlier </a:t>
            </a:r>
            <a:r>
              <a:rPr lang="en-US" dirty="0" err="1"/>
              <a:t>InSync</a:t>
            </a:r>
            <a:r>
              <a:rPr lang="en-US" dirty="0"/>
              <a:t> than demanded by the </a:t>
            </a:r>
            <a:r>
              <a:rPr lang="en-US" dirty="0" err="1"/>
              <a:t>SlaveSyncPosition</a:t>
            </a:r>
            <a:r>
              <a:rPr lang="en-US" dirty="0"/>
              <a:t>, but it is still guaranteed that the demanded offset between master and slave (</a:t>
            </a:r>
            <a:r>
              <a:rPr lang="en-US" dirty="0" err="1"/>
              <a:t>MasterSyncPosition</a:t>
            </a:r>
            <a:r>
              <a:rPr lang="en-US" dirty="0"/>
              <a:t> – </a:t>
            </a:r>
            <a:r>
              <a:rPr lang="en-US" dirty="0" err="1"/>
              <a:t>SlaveSyncPosition</a:t>
            </a:r>
            <a:r>
              <a:rPr lang="en-US" dirty="0"/>
              <a:t>) </a:t>
            </a:r>
          </a:p>
          <a:p>
            <a:pPr marL="0" indent="0">
              <a:buNone/>
            </a:pPr>
            <a:r>
              <a:rPr lang="en-US" dirty="0"/>
              <a:t>is reached with the correct gear ratio. </a:t>
            </a:r>
          </a:p>
        </p:txBody>
      </p:sp>
      <p:sp>
        <p:nvSpPr>
          <p:cNvPr id="4" name="Titel 3"/>
          <p:cNvSpPr>
            <a:spLocks noGrp="1"/>
          </p:cNvSpPr>
          <p:nvPr>
            <p:ph type="title"/>
          </p:nvPr>
        </p:nvSpPr>
        <p:spPr/>
        <p:txBody>
          <a:bodyPr/>
          <a:lstStyle/>
          <a:p>
            <a:r>
              <a:rPr lang="en-CA" dirty="0"/>
              <a:t>XTS 	</a:t>
            </a:r>
            <a:r>
              <a:rPr lang="de-DE" dirty="0"/>
              <a:t>CA-Operation</a:t>
            </a:r>
            <a:endParaRPr lang="en-CA" dirty="0"/>
          </a:p>
        </p:txBody>
      </p:sp>
      <p:pic>
        <p:nvPicPr>
          <p:cNvPr id="7"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2775" y="2866210"/>
            <a:ext cx="5984177" cy="3991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711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XTS | New Freedom in </a:t>
            </a:r>
            <a:r>
              <a:rPr lang="de-DE" dirty="0" err="1"/>
              <a:t>Machine</a:t>
            </a:r>
            <a:r>
              <a:rPr lang="de-DE" dirty="0"/>
              <a:t> Building</a:t>
            </a:r>
          </a:p>
        </p:txBody>
      </p:sp>
      <p:pic>
        <p:nvPicPr>
          <p:cNvPr id="4" name="Picture 2" descr="C:\Eigene Dateien\Projekte\XTS Lineares Transportsystem\Allgemeines, Termine, Angebote, Notizen\Fotos und Filme\Bilder Präsenter 2012\XTS_87931.jpg"/>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5" name="Textplatzhalter 2"/>
          <p:cNvSpPr txBox="1">
            <a:spLocks/>
          </p:cNvSpPr>
          <p:nvPr/>
        </p:nvSpPr>
        <p:spPr>
          <a:xfrm>
            <a:off x="1526382" y="3974400"/>
            <a:ext cx="6094413" cy="1439862"/>
          </a:xfrm>
          <a:prstGeom prst="rect">
            <a:avLst/>
          </a:prstGeom>
          <a:solidFill>
            <a:schemeClr val="bg1">
              <a:alpha val="75000"/>
            </a:schemeClr>
          </a:solidFill>
        </p:spPr>
        <p:txBody>
          <a:bodyPr vert="horz" lIns="234000" tIns="46800" rIns="91440" bIns="46800" rtlCol="0" anchor="ctr" anchorCtr="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3"/>
                </a:solidFill>
              </a:rPr>
              <a:t>Complex sequences – simplified solution: XTS</a:t>
            </a:r>
          </a:p>
        </p:txBody>
      </p:sp>
    </p:spTree>
    <p:extLst>
      <p:ext uri="{BB962C8B-B14F-4D97-AF65-F5344CB8AC3E}">
        <p14:creationId xmlns:p14="http://schemas.microsoft.com/office/powerpoint/2010/main" val="2169453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200" y="1090799"/>
            <a:ext cx="9190144" cy="5331600"/>
          </a:xfrm>
        </p:spPr>
        <p:txBody>
          <a:bodyPr/>
          <a:lstStyle/>
          <a:p>
            <a:pPr marL="0" indent="0">
              <a:buNone/>
              <a:defRPr/>
            </a:pPr>
            <a:r>
              <a:rPr lang="en-US" sz="1400" dirty="0"/>
              <a:t>This training material is provided to complement the presented training content. Outside the actual training the material may only be used for internal purposes at the company of the course participant. In addition, the material or extracts thereof may be used in end customer training for products containing Beckhoff products, or for presentations, provided the presentation refers to Beckhoff products. Extracts or copies of the training material must contain the following copyright acknowledgement: “© </a:t>
            </a:r>
            <a:r>
              <a:rPr lang="en-US" altLang="de-DE" sz="1400" dirty="0"/>
              <a:t>Beckhoff</a:t>
            </a:r>
            <a:r>
              <a:rPr lang="en-US" sz="1400" dirty="0"/>
              <a:t> </a:t>
            </a:r>
            <a:r>
              <a:rPr lang="en-US" altLang="de-DE" sz="1400" dirty="0"/>
              <a:t>Automation GmbH &amp; Co. KG</a:t>
            </a:r>
            <a:r>
              <a:rPr lang="en-US" sz="1400" dirty="0"/>
              <a:t>”.</a:t>
            </a:r>
          </a:p>
          <a:p>
            <a:pPr marL="0" indent="0">
              <a:buNone/>
              <a:defRPr/>
            </a:pPr>
            <a:r>
              <a:rPr lang="en-US" sz="1400" dirty="0"/>
              <a:t>The same applies to extracts from presentation material. The user of the material is solely responsible for the completeness of extracts and copies. It is explicitly not permitted to offer commercial or free training for Beckhoff products. This applies to training with and or without the training material. The training material must not be edited, manipulated or modified.</a:t>
            </a:r>
          </a:p>
          <a:p>
            <a:pPr marL="0" indent="0">
              <a:buNone/>
              <a:defRPr/>
            </a:pPr>
            <a:endParaRPr lang="en-US" sz="1400" dirty="0"/>
          </a:p>
          <a:p>
            <a:pPr marL="0" indent="0">
              <a:buNone/>
              <a:defRPr/>
            </a:pPr>
            <a:r>
              <a:rPr lang="en-US" sz="1400" dirty="0"/>
              <a:t>Passing on of the aforementioned rights to third parties is not permitted.</a:t>
            </a:r>
          </a:p>
          <a:p>
            <a:pPr marL="0" indent="0">
              <a:buNone/>
              <a:defRPr/>
            </a:pPr>
            <a:endParaRPr lang="en-US" sz="1400" dirty="0"/>
          </a:p>
          <a:p>
            <a:pPr>
              <a:buNone/>
              <a:defRPr/>
            </a:pPr>
            <a:r>
              <a:rPr lang="en-US" altLang="de-DE" sz="1400" dirty="0"/>
              <a:t>Beckhoff Automation GmbH &amp; Co. KG</a:t>
            </a:r>
          </a:p>
          <a:p>
            <a:endParaRPr lang="en-US" sz="1400" dirty="0"/>
          </a:p>
        </p:txBody>
      </p:sp>
      <p:sp>
        <p:nvSpPr>
          <p:cNvPr id="3" name="Titel 2"/>
          <p:cNvSpPr>
            <a:spLocks noGrp="1"/>
          </p:cNvSpPr>
          <p:nvPr>
            <p:ph type="title"/>
          </p:nvPr>
        </p:nvSpPr>
        <p:spPr/>
        <p:txBody>
          <a:bodyPr/>
          <a:lstStyle/>
          <a:p>
            <a:r>
              <a:rPr lang="en-US" altLang="de-DE" dirty="0"/>
              <a:t>Training material</a:t>
            </a:r>
            <a:endParaRPr lang="en-US" dirty="0"/>
          </a:p>
        </p:txBody>
      </p:sp>
    </p:spTree>
    <p:extLst>
      <p:ext uri="{BB962C8B-B14F-4D97-AF65-F5344CB8AC3E}">
        <p14:creationId xmlns:p14="http://schemas.microsoft.com/office/powerpoint/2010/main" val="3408554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de-DE" dirty="0"/>
              <a:t>02/2021</a:t>
            </a:r>
          </a:p>
        </p:txBody>
      </p:sp>
    </p:spTree>
    <p:extLst>
      <p:ext uri="{BB962C8B-B14F-4D97-AF65-F5344CB8AC3E}">
        <p14:creationId xmlns:p14="http://schemas.microsoft.com/office/powerpoint/2010/main" val="266156870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r>
              <a:rPr lang="en-GB" kern="0" dirty="0"/>
              <a:t>PLC-Library XTS</a:t>
            </a:r>
            <a:endParaRPr lang="en-GB" dirty="0"/>
          </a:p>
          <a:p>
            <a:pPr marL="457200" indent="-457200">
              <a:buFont typeface="+mj-lt"/>
              <a:buAutoNum type="arabicPeriod"/>
            </a:pPr>
            <a:r>
              <a:rPr lang="en-US" b="1" dirty="0"/>
              <a:t>AXIS_REF</a:t>
            </a:r>
          </a:p>
          <a:p>
            <a:pPr marL="457200" indent="-457200">
              <a:buFont typeface="+mj-lt"/>
              <a:buAutoNum type="arabicPeriod"/>
            </a:pPr>
            <a:r>
              <a:rPr lang="en-GB" dirty="0"/>
              <a:t>XTS-Utility Library</a:t>
            </a:r>
          </a:p>
          <a:p>
            <a:pPr marL="457200" indent="-457200">
              <a:buFont typeface="+mj-lt"/>
              <a:buAutoNum type="arabicPeriod"/>
            </a:pPr>
            <a:r>
              <a:rPr lang="en-GB" dirty="0"/>
              <a:t>PLC </a:t>
            </a:r>
            <a:r>
              <a:rPr lang="en-GB" dirty="0" err="1"/>
              <a:t>StartUp</a:t>
            </a:r>
            <a:r>
              <a:rPr lang="en-GB" dirty="0"/>
              <a:t> condition</a:t>
            </a:r>
          </a:p>
          <a:p>
            <a:pPr marL="457200" indent="-457200">
              <a:buFont typeface="+mj-lt"/>
              <a:buAutoNum type="arabicPeriod"/>
            </a:pPr>
            <a:r>
              <a:rPr lang="en-GB" dirty="0"/>
              <a:t>Mover1 detection </a:t>
            </a:r>
            <a:br>
              <a:rPr lang="en-GB" dirty="0"/>
            </a:br>
            <a:r>
              <a:rPr lang="en-GB" dirty="0"/>
              <a:t> via PLC</a:t>
            </a:r>
          </a:p>
          <a:p>
            <a:pPr marL="457200" indent="-457200">
              <a:buFont typeface="+mj-lt"/>
              <a:buAutoNum type="arabicPeriod"/>
            </a:pPr>
            <a:r>
              <a:rPr lang="en-GB" dirty="0"/>
              <a:t>Overview TF5400 </a:t>
            </a:r>
            <a:r>
              <a:rPr lang="en-GB" sz="2000" dirty="0"/>
              <a:t>Collision Avoidance (CA)</a:t>
            </a:r>
          </a:p>
          <a:p>
            <a:pPr marL="457200" indent="-457200">
              <a:buFont typeface="+mj-lt"/>
              <a:buAutoNum type="arabicPeriod"/>
            </a:pPr>
            <a:r>
              <a:rPr lang="en-GB" dirty="0"/>
              <a:t>CA-Group Object</a:t>
            </a:r>
          </a:p>
          <a:p>
            <a:pPr marL="457200" indent="-457200">
              <a:buFont typeface="+mj-lt"/>
              <a:buAutoNum type="arabicPeriod"/>
            </a:pPr>
            <a:r>
              <a:rPr lang="en-GB" kern="0" dirty="0"/>
              <a:t>PLC-Library CA-Group</a:t>
            </a:r>
            <a:endParaRPr lang="en-GB" dirty="0"/>
          </a:p>
          <a:p>
            <a:pPr marL="457200" indent="-457200">
              <a:buFont typeface="+mj-lt"/>
              <a:buAutoNum type="arabicPeriod"/>
            </a:pPr>
            <a:r>
              <a:rPr lang="en-US" dirty="0"/>
              <a:t>AXES_GROUP_REF</a:t>
            </a:r>
            <a:endParaRPr lang="en-GB" dirty="0"/>
          </a:p>
          <a:p>
            <a:pPr marL="457200" indent="-457200">
              <a:buFont typeface="+mj-lt"/>
              <a:buAutoNum type="arabicPeriod"/>
            </a:pPr>
            <a:r>
              <a:rPr lang="en-GB" dirty="0"/>
              <a:t>CA-Group handling</a:t>
            </a:r>
          </a:p>
          <a:p>
            <a:pPr marL="457200" indent="-457200">
              <a:buFont typeface="+mj-lt"/>
              <a:buAutoNum type="arabicPeriod"/>
            </a:pPr>
            <a:r>
              <a:rPr lang="en-GB" dirty="0"/>
              <a:t>CA-Operation</a:t>
            </a:r>
          </a:p>
          <a:p>
            <a:pPr marL="0" indent="0">
              <a:buNone/>
            </a:pPr>
            <a:endParaRPr lang="en-US" dirty="0"/>
          </a:p>
        </p:txBody>
      </p:sp>
      <p:sp>
        <p:nvSpPr>
          <p:cNvPr id="4" name="Titel 3"/>
          <p:cNvSpPr>
            <a:spLocks noGrp="1"/>
          </p:cNvSpPr>
          <p:nvPr>
            <p:ph type="title"/>
          </p:nvPr>
        </p:nvSpPr>
        <p:spPr/>
        <p:txBody>
          <a:bodyPr/>
          <a:lstStyle/>
          <a:p>
            <a:r>
              <a:rPr lang="de-DE" dirty="0"/>
              <a:t>Agenda | XTS – </a:t>
            </a:r>
            <a:r>
              <a:rPr lang="en-CA" dirty="0"/>
              <a:t>PLC</a:t>
            </a:r>
            <a:endParaRPr lang="de-DE" dirty="0"/>
          </a:p>
        </p:txBody>
      </p:sp>
    </p:spTree>
    <p:extLst>
      <p:ext uri="{BB962C8B-B14F-4D97-AF65-F5344CB8AC3E}">
        <p14:creationId xmlns:p14="http://schemas.microsoft.com/office/powerpoint/2010/main" val="2779747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platzhalter 3"/>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66041066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rotWithShape="1">
          <a:blip r:embed="rId3">
            <a:extLst>
              <a:ext uri="{28A0092B-C50C-407E-A947-70E740481C1C}">
                <a14:useLocalDpi xmlns:a14="http://schemas.microsoft.com/office/drawing/2010/main" val="0"/>
              </a:ext>
            </a:extLst>
          </a:blip>
          <a:srcRect b="15989"/>
          <a:stretch/>
        </p:blipFill>
        <p:spPr>
          <a:xfrm>
            <a:off x="9051935" y="1096536"/>
            <a:ext cx="3130826" cy="5761464"/>
          </a:xfrm>
          <a:prstGeom prst="rect">
            <a:avLst/>
          </a:prstGeom>
        </p:spPr>
      </p:pic>
      <p:sp>
        <p:nvSpPr>
          <p:cNvPr id="7" name="Textplatzhalter 6"/>
          <p:cNvSpPr>
            <a:spLocks noGrp="1"/>
          </p:cNvSpPr>
          <p:nvPr>
            <p:ph type="body" sz="quarter" idx="15"/>
          </p:nvPr>
        </p:nvSpPr>
        <p:spPr/>
        <p:txBody>
          <a:bodyPr/>
          <a:lstStyle/>
          <a:p>
            <a:r>
              <a:rPr lang="en-US" b="1" dirty="0"/>
              <a:t>AXIS_REF for linking the PLC with the Axis</a:t>
            </a:r>
          </a:p>
          <a:p>
            <a:pPr lvl="1"/>
            <a:r>
              <a:rPr lang="en-GB" dirty="0"/>
              <a:t>definition of  AXIS_REF</a:t>
            </a:r>
          </a:p>
          <a:p>
            <a:pPr lvl="2">
              <a:buFont typeface="Wingdings" panose="05000000000000000000" pitchFamily="2" charset="2"/>
              <a:buChar char="Ø"/>
            </a:pPr>
            <a:r>
              <a:rPr lang="en-US" dirty="0"/>
              <a:t>AXIS_REF is an interface between the PLC and the NC. It is added to MC function blocks as axis reference.</a:t>
            </a:r>
            <a:endParaRPr lang="en-GB" dirty="0"/>
          </a:p>
          <a:p>
            <a:endParaRPr lang="en-GB" sz="1800" dirty="0"/>
          </a:p>
          <a:p>
            <a:endParaRPr lang="en-GB" sz="1800" dirty="0"/>
          </a:p>
          <a:p>
            <a:endParaRPr lang="en-GB" sz="1800" dirty="0"/>
          </a:p>
          <a:p>
            <a:endParaRPr lang="en-GB" sz="1800" dirty="0"/>
          </a:p>
          <a:p>
            <a:endParaRPr lang="en-GB" sz="1800" dirty="0"/>
          </a:p>
        </p:txBody>
      </p:sp>
      <p:sp>
        <p:nvSpPr>
          <p:cNvPr id="4" name="Titel 3"/>
          <p:cNvSpPr>
            <a:spLocks noGrp="1"/>
          </p:cNvSpPr>
          <p:nvPr>
            <p:ph type="title"/>
          </p:nvPr>
        </p:nvSpPr>
        <p:spPr/>
        <p:txBody>
          <a:bodyPr/>
          <a:lstStyle/>
          <a:p>
            <a:r>
              <a:rPr lang="en-CA" dirty="0"/>
              <a:t>XTS 	AXIS_REF</a:t>
            </a:r>
          </a:p>
        </p:txBody>
      </p:sp>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488" y="3284984"/>
            <a:ext cx="6813230" cy="2229161"/>
          </a:xfrm>
          <a:prstGeom prst="rect">
            <a:avLst/>
          </a:prstGeom>
        </p:spPr>
      </p:pic>
      <p:pic>
        <p:nvPicPr>
          <p:cNvPr id="13" name="Picture 6" descr="E:\Bilder\PLC\BuilSolution.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8122" y="5390872"/>
            <a:ext cx="4785360" cy="146304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erade Verbindung mit Pfeil 13"/>
          <p:cNvCxnSpPr>
            <a:endCxn id="13" idx="0"/>
          </p:cNvCxnSpPr>
          <p:nvPr/>
        </p:nvCxnSpPr>
        <p:spPr>
          <a:xfrm>
            <a:off x="5573003" y="5257008"/>
            <a:ext cx="258640" cy="299240"/>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a:xfrm>
            <a:off x="9051934" y="5419288"/>
            <a:ext cx="2969489" cy="218114"/>
          </a:xfrm>
          <a:prstGeom prst="rect">
            <a:avLst/>
          </a:prstGeom>
          <a:noFill/>
          <a:ln w="3175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cxnSp>
        <p:nvCxnSpPr>
          <p:cNvPr id="17" name="Gerade Verbindung mit Pfeil 16"/>
          <p:cNvCxnSpPr/>
          <p:nvPr/>
        </p:nvCxnSpPr>
        <p:spPr>
          <a:xfrm flipH="1" flipV="1">
            <a:off x="7248128" y="4725144"/>
            <a:ext cx="1679526" cy="658288"/>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73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5"/>
          </p:nvPr>
        </p:nvSpPr>
        <p:spPr/>
        <p:txBody>
          <a:bodyPr/>
          <a:lstStyle/>
          <a:p>
            <a:r>
              <a:rPr lang="en-US" b="1" dirty="0"/>
              <a:t>AXIS_REF for linking  the PLC with the Axis</a:t>
            </a:r>
          </a:p>
          <a:p>
            <a:pPr lvl="1"/>
            <a:r>
              <a:rPr lang="en-GB" dirty="0"/>
              <a:t>link the AXIS_REF to the Axis (Mover)</a:t>
            </a:r>
          </a:p>
          <a:p>
            <a:endParaRPr lang="en-GB" sz="1800" dirty="0"/>
          </a:p>
          <a:p>
            <a:endParaRPr lang="en-GB" sz="1800" dirty="0"/>
          </a:p>
          <a:p>
            <a:endParaRPr lang="en-GB" sz="1800" dirty="0"/>
          </a:p>
          <a:p>
            <a:endParaRPr lang="en-GB" sz="1800" dirty="0"/>
          </a:p>
          <a:p>
            <a:endParaRPr lang="en-GB" sz="1800" dirty="0"/>
          </a:p>
        </p:txBody>
      </p:sp>
      <p:sp>
        <p:nvSpPr>
          <p:cNvPr id="4" name="Titel 3"/>
          <p:cNvSpPr>
            <a:spLocks noGrp="1"/>
          </p:cNvSpPr>
          <p:nvPr>
            <p:ph type="title"/>
          </p:nvPr>
        </p:nvSpPr>
        <p:spPr/>
        <p:txBody>
          <a:bodyPr/>
          <a:lstStyle/>
          <a:p>
            <a:r>
              <a:rPr lang="en-CA" dirty="0"/>
              <a:t>XTS 	AXIS_REF</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105" y="2492897"/>
            <a:ext cx="5245782" cy="4365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Gerade Verbindung mit Pfeil 12"/>
          <p:cNvCxnSpPr/>
          <p:nvPr/>
        </p:nvCxnSpPr>
        <p:spPr>
          <a:xfrm flipH="1" flipV="1">
            <a:off x="7556432" y="3439681"/>
            <a:ext cx="1342554" cy="377310"/>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752" y="4735868"/>
            <a:ext cx="4191891" cy="1947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hteck 17"/>
          <p:cNvSpPr/>
          <p:nvPr/>
        </p:nvSpPr>
        <p:spPr>
          <a:xfrm>
            <a:off x="3030885" y="3314736"/>
            <a:ext cx="1536169" cy="249891"/>
          </a:xfrm>
          <a:prstGeom prst="rect">
            <a:avLst/>
          </a:prstGeom>
          <a:noFill/>
          <a:ln w="2540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cxnSp>
        <p:nvCxnSpPr>
          <p:cNvPr id="19" name="Gerade Verbindung mit Pfeil 18"/>
          <p:cNvCxnSpPr/>
          <p:nvPr/>
        </p:nvCxnSpPr>
        <p:spPr>
          <a:xfrm flipH="1">
            <a:off x="2351584" y="3610820"/>
            <a:ext cx="1217986" cy="1186332"/>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 name="Grafik 4"/>
          <p:cNvPicPr>
            <a:picLocks noChangeAspect="1"/>
          </p:cNvPicPr>
          <p:nvPr/>
        </p:nvPicPr>
        <p:blipFill rotWithShape="1">
          <a:blip r:embed="rId5">
            <a:extLst>
              <a:ext uri="{28A0092B-C50C-407E-A947-70E740481C1C}">
                <a14:useLocalDpi xmlns:a14="http://schemas.microsoft.com/office/drawing/2010/main" val="0"/>
              </a:ext>
            </a:extLst>
          </a:blip>
          <a:srcRect b="16034"/>
          <a:stretch/>
        </p:blipFill>
        <p:spPr>
          <a:xfrm>
            <a:off x="9052298" y="1099577"/>
            <a:ext cx="3130826" cy="5758424"/>
          </a:xfrm>
          <a:prstGeom prst="rect">
            <a:avLst/>
          </a:prstGeom>
        </p:spPr>
      </p:pic>
      <p:sp>
        <p:nvSpPr>
          <p:cNvPr id="11" name="Rechteck 10"/>
          <p:cNvSpPr/>
          <p:nvPr/>
        </p:nvSpPr>
        <p:spPr>
          <a:xfrm>
            <a:off x="9052615" y="3716322"/>
            <a:ext cx="2977197" cy="201337"/>
          </a:xfrm>
          <a:prstGeom prst="rect">
            <a:avLst/>
          </a:prstGeom>
          <a:noFill/>
          <a:ln w="2540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9119619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cdda77adeeea1c750d47fbf71d91e75dca43ea9"/>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BA-Grau1">
      <a:srgbClr val="CCD2DA"/>
    </a:custClr>
    <a:custClr name="BA-Grau2">
      <a:srgbClr val="B3BCC8"/>
    </a:custClr>
    <a:custClr name="BA-Grau3">
      <a:srgbClr val="9A9BB6"/>
    </a:custClr>
    <a:custClr name="BA-Grau4">
      <a:srgbClr val="819092"/>
    </a:custClr>
    <a:custClr name="BA-Grau5">
      <a:srgbClr val="687A92"/>
    </a:custClr>
    <a:custClr name="BA-Grau6">
      <a:srgbClr val="4B5669"/>
    </a:custClr>
    <a:custClr name="BA-IPC">
      <a:srgbClr val="4F7591"/>
    </a:custClr>
    <a:custClr name="BA-IO">
      <a:srgbClr val="FECD1A"/>
    </a:custClr>
    <a:custClr name="BA-Motion">
      <a:srgbClr val="D77F02"/>
    </a:custClr>
    <a:custClr name="BA-Automation">
      <a:srgbClr val="689556"/>
    </a:custClr>
    <a:custClr name="BA-Blau1">
      <a:srgbClr val="B5D4EC"/>
    </a:custClr>
    <a:custClr name="BA-Blau2">
      <a:srgbClr val="8BBBE1"/>
    </a:custClr>
    <a:custClr name="BA-Blau3">
      <a:srgbClr val="3D8ECD"/>
    </a:custClr>
    <a:custClr name="BA-Blau4">
      <a:srgbClr val="2D76AD"/>
    </a:custClr>
    <a:custClr name="BA-Blau5">
      <a:srgbClr val="215983"/>
    </a:custClr>
    <a:custClr name="BA-Blau6">
      <a:srgbClr val="183F5C"/>
    </a:custClr>
    <a:custClr name="BA-Weis">
      <a:srgbClr val="FFFFFF"/>
    </a:custClr>
    <a:custClr name="BA-Schwarz">
      <a:srgbClr val="000000"/>
    </a:custClr>
    <a:custClr name="BA-Rot">
      <a:srgbClr val="EF0000"/>
    </a:custClr>
  </a:custClrLst>
  <a:extLst>
    <a:ext uri="{05A4C25C-085E-4340-85A3-A5531E510DB2}">
      <thm15:themeFamily xmlns:thm15="http://schemas.microsoft.com/office/thememl/2012/main" name="Beckhoff_Slide_Master_16x9.potx" id="{7DA8C938-94A4-4ED9-9170-FF9F350B6F48}" vid="{113A76D7-6F42-4C75-8ED6-5F7D8A8EA0FA}"/>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Beckhoff_Farben_Slide_Master_16x9</Template>
  <TotalTime>0</TotalTime>
  <Words>3527</Words>
  <Application>Microsoft Office PowerPoint</Application>
  <PresentationFormat>Breitbild</PresentationFormat>
  <Paragraphs>737</Paragraphs>
  <Slides>70</Slides>
  <Notes>70</Notes>
  <HiddenSlides>4</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70</vt:i4>
      </vt:variant>
    </vt:vector>
  </HeadingPairs>
  <TitlesOfParts>
    <vt:vector size="76" baseType="lpstr">
      <vt:lpstr>Arial</vt:lpstr>
      <vt:lpstr>Calibri</vt:lpstr>
      <vt:lpstr>Consolas</vt:lpstr>
      <vt:lpstr>Symbol</vt:lpstr>
      <vt:lpstr>Wingdings</vt:lpstr>
      <vt:lpstr>Beckhoff Slide Master</vt:lpstr>
      <vt:lpstr>New Automation Technology Beckhoff Automation</vt:lpstr>
      <vt:lpstr>XTS Training</vt:lpstr>
      <vt:lpstr>XTS – PLC</vt:lpstr>
      <vt:lpstr>Agenda | XTS – PLC</vt:lpstr>
      <vt:lpstr>XTS  PLC Libraries</vt:lpstr>
      <vt:lpstr>XTS  PLC Libraries</vt:lpstr>
      <vt:lpstr>Agenda | XTS – PLC</vt:lpstr>
      <vt:lpstr>XTS  AXIS_REF</vt:lpstr>
      <vt:lpstr>XTS  AXIS_REF</vt:lpstr>
      <vt:lpstr>Agenda | XTS – PLC</vt:lpstr>
      <vt:lpstr>XTS XTS-Utility Library</vt:lpstr>
      <vt:lpstr>XTS XTS-Utility Library</vt:lpstr>
      <vt:lpstr>XTS XTS-Utility Library</vt:lpstr>
      <vt:lpstr>XTS XTS-Utility Library</vt:lpstr>
      <vt:lpstr>XTS XTS-Utility Library</vt:lpstr>
      <vt:lpstr>XTS XTS-Utility Library</vt:lpstr>
      <vt:lpstr>XTS XTS-Utility Library</vt:lpstr>
      <vt:lpstr>XTS XTS-Utility Library</vt:lpstr>
      <vt:lpstr>XTS XTS-Utility Library</vt:lpstr>
      <vt:lpstr>XTS XTS-Utility Library</vt:lpstr>
      <vt:lpstr>XTS XTS-Utility Library</vt:lpstr>
      <vt:lpstr>XTS XTS-Utility Library</vt:lpstr>
      <vt:lpstr>XTS XTS-Utility Library</vt:lpstr>
      <vt:lpstr>XTS XTS-Utility Library</vt:lpstr>
      <vt:lpstr>XTS XTS-Utility Library</vt:lpstr>
      <vt:lpstr>XTS XTS-Utility Library</vt:lpstr>
      <vt:lpstr>Agenda | XTS – PLC</vt:lpstr>
      <vt:lpstr>XTS  PLC StartUp condition</vt:lpstr>
      <vt:lpstr>XTS  PLC StartUp Delay</vt:lpstr>
      <vt:lpstr>Agenda | XTS – PLC</vt:lpstr>
      <vt:lpstr>XTS  Mover1 detection via PLC</vt:lpstr>
      <vt:lpstr>Agenda | XTS – PLC</vt:lpstr>
      <vt:lpstr>XTS – Collision Avoidance </vt:lpstr>
      <vt:lpstr>XTS – Collision Avoidance </vt:lpstr>
      <vt:lpstr>Agenda | XTS – PLC</vt:lpstr>
      <vt:lpstr>XTS  Collision Avoidance </vt:lpstr>
      <vt:lpstr>XTS  Collision Avoidance </vt:lpstr>
      <vt:lpstr>XTS  Collision Avoidance </vt:lpstr>
      <vt:lpstr>Agenda | XTS – PLC</vt:lpstr>
      <vt:lpstr>XTS  PLC Libraries</vt:lpstr>
      <vt:lpstr>XTS  PLC Libraries</vt:lpstr>
      <vt:lpstr>Agenda | XTS – PLC</vt:lpstr>
      <vt:lpstr>XTS  AXES_GROUP_REF</vt:lpstr>
      <vt:lpstr>XTS  AXES_GROUP_REF</vt:lpstr>
      <vt:lpstr>Agenda | XTS – PLC</vt:lpstr>
      <vt:lpstr>XTS   CA-Group handling</vt:lpstr>
      <vt:lpstr>XTS  CA-Group handling</vt:lpstr>
      <vt:lpstr>XTS  CA-Group handling</vt:lpstr>
      <vt:lpstr>XTS  CA-Group handling</vt:lpstr>
      <vt:lpstr>XTS  CA-Group handling</vt:lpstr>
      <vt:lpstr>XTS  CA-Group handling</vt:lpstr>
      <vt:lpstr>XTS  CA-Group handling</vt:lpstr>
      <vt:lpstr>XTS  CA-Group handling</vt:lpstr>
      <vt:lpstr>XTS  CA-Group handling</vt:lpstr>
      <vt:lpstr>Agenda | XTS – PLC</vt:lpstr>
      <vt:lpstr>XTS  CA-Operation</vt:lpstr>
      <vt:lpstr>XTS  CA-Operation</vt:lpstr>
      <vt:lpstr>XTS  CA-Operation</vt:lpstr>
      <vt:lpstr>XTS  CA-Operation</vt:lpstr>
      <vt:lpstr>XTS  CA-Operation</vt:lpstr>
      <vt:lpstr>XTS  CA-Operation</vt:lpstr>
      <vt:lpstr>XTS  CA-Operation</vt:lpstr>
      <vt:lpstr>XTS  CA-Operation</vt:lpstr>
      <vt:lpstr>XTS  CA-Operation</vt:lpstr>
      <vt:lpstr>XTS  CA-Operation</vt:lpstr>
      <vt:lpstr>XTS  CA-Operation</vt:lpstr>
      <vt:lpstr>XTS | New Freedom in Machine Building</vt:lpstr>
      <vt:lpstr>Training material</vt:lpstr>
      <vt:lpstr>PowerPoint-Präsentation</vt:lpstr>
      <vt:lpstr>PowerPoint-Präsentation</vt:lpstr>
    </vt:vector>
  </TitlesOfParts>
  <Company>Beckhoff Automation GmbH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Automation Technology Beckhoff Automation</dc:title>
  <dc:creator>Jürgen Fenske</dc:creator>
  <cp:lastModifiedBy>Jürgen Fenske</cp:lastModifiedBy>
  <cp:revision>49</cp:revision>
  <cp:lastPrinted>2016-06-28T12:26:43Z</cp:lastPrinted>
  <dcterms:created xsi:type="dcterms:W3CDTF">2021-02-25T15:20:43Z</dcterms:created>
  <dcterms:modified xsi:type="dcterms:W3CDTF">2022-01-13T13:47:54Z</dcterms:modified>
</cp:coreProperties>
</file>